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layfair Display"/>
      <p:regular r:id="rId52"/>
      <p:bold r:id="rId53"/>
      <p:italic r:id="rId54"/>
      <p:boldItalic r:id="rId55"/>
    </p:embeddedFont>
    <p:embeddedFont>
      <p:font typeface="Playfair Display Black"/>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5.xml"/><Relationship Id="rId55" Type="http://schemas.openxmlformats.org/officeDocument/2006/relationships/font" Target="fonts/PlayfairDisplay-boldItalic.fntdata"/><Relationship Id="rId10" Type="http://schemas.openxmlformats.org/officeDocument/2006/relationships/slide" Target="slides/slide4.xml"/><Relationship Id="rId54" Type="http://schemas.openxmlformats.org/officeDocument/2006/relationships/font" Target="fonts/PlayfairDisplay-italic.fntdata"/><Relationship Id="rId13" Type="http://schemas.openxmlformats.org/officeDocument/2006/relationships/slide" Target="slides/slide7.xml"/><Relationship Id="rId57" Type="http://schemas.openxmlformats.org/officeDocument/2006/relationships/font" Target="fonts/PlayfairDisplayBlack-boldItalic.fntdata"/><Relationship Id="rId12" Type="http://schemas.openxmlformats.org/officeDocument/2006/relationships/slide" Target="slides/slide6.xml"/><Relationship Id="rId56" Type="http://schemas.openxmlformats.org/officeDocument/2006/relationships/font" Target="fonts/PlayfairDisplayBlack-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137d6e502_1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29137d6e502_1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e9beb17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e9beb17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e9beb17b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e9beb17b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e9beb17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e9beb17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ff135c1b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24ff135c1bf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1c089bf6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1c089bf6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1c089bf6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91c089bf6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1c089bf6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1c089bf6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1c089bf6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1c089bf6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1c089bf6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1c089bf6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1c089bf6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1c089bf6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1c089bf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1c089bf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1c089bf6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1c089bf6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1c089bf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1c089bf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1c089bf6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1c089bf6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1c089bf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1c089bf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e9e70edc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e9e70edc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1c089bf6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1c089bf6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1c089bf6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1c089bf6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ce9e70edc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ce9e70edc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e9e70edc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ce9e70edc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02adf003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02adf003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1b3c20368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291b3c20368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02adf003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b02adf003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e9e70edc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e9e70edc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9137d6e502_11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29137d6e502_11_4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1c089bf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1c089bf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1c91cda79_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291c91cda79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1c91cda79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1c91cda79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1c91cda79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1c91cda79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e9e70edc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ce9e70edc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ce9e70edc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ce9e70edc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ce9beb17b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ce9beb17b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137d6e502_11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Clr>
                <a:schemeClr val="dk1"/>
              </a:buClr>
              <a:buSzPts val="1100"/>
              <a:buFont typeface="Arial"/>
              <a:buNone/>
            </a:pPr>
            <a:r>
              <a:rPr lang="vi" sz="1400">
                <a:solidFill>
                  <a:schemeClr val="dk1"/>
                </a:solidFill>
                <a:latin typeface="Playfair Display"/>
                <a:ea typeface="Playfair Display"/>
                <a:cs typeface="Playfair Display"/>
                <a:sym typeface="Playfair Display"/>
              </a:rPr>
              <a:t>Bài toán nhận diện cảm xúc khuôn mặt luôn là một bài toán thú vị đối với công nghệ xử lý ảnh. Ví dụ: Nó có thể giúp bạn nắm bắt được trạng thái cảm xúc của bạn gái bạn để đề phòng bạn bị đồ vật bay vào đầu</a:t>
            </a:r>
            <a:endParaRPr/>
          </a:p>
        </p:txBody>
      </p:sp>
      <p:sp>
        <p:nvSpPr>
          <p:cNvPr id="208" name="Google Shape;208;g29137d6e502_11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91c91cda79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91c91cda79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91c91cda79_3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g291c91cda79_3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1c91cda79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91c91cda79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0314d1d1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0314d1d1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91c91cda79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91c91cda79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9137d6e502_11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29137d6e502_11_8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1c089bf6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1c089bf6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1c089bf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1c089bf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1c089bf6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1c089bf6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e9beb17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e9beb17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e9beb17b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e9beb17b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5" name="Google Shape;115;p23"/>
          <p:cNvSpPr txBox="1"/>
          <p:nvPr>
            <p:ph idx="1" type="body"/>
          </p:nvPr>
        </p:nvSpPr>
        <p:spPr>
          <a:xfrm rot="5400000">
            <a:off x="1154510" y="-125809"/>
            <a:ext cx="2262981"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1"/>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3.jp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6.jp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1320"/>
        </a:solidFill>
      </p:bgPr>
    </p:bg>
    <p:spTree>
      <p:nvGrpSpPr>
        <p:cNvPr id="128" name="Shape 128"/>
        <p:cNvGrpSpPr/>
        <p:nvPr/>
      </p:nvGrpSpPr>
      <p:grpSpPr>
        <a:xfrm>
          <a:off x="0" y="0"/>
          <a:ext cx="0" cy="0"/>
          <a:chOff x="0" y="0"/>
          <a:chExt cx="0" cy="0"/>
        </a:xfrm>
      </p:grpSpPr>
      <p:cxnSp>
        <p:nvCxnSpPr>
          <p:cNvPr id="129" name="Google Shape;129;p25"/>
          <p:cNvCxnSpPr/>
          <p:nvPr/>
        </p:nvCxnSpPr>
        <p:spPr>
          <a:xfrm rot="-5400000">
            <a:off x="-2029583" y="2163760"/>
            <a:ext cx="6677271" cy="0"/>
          </a:xfrm>
          <a:prstGeom prst="straightConnector1">
            <a:avLst/>
          </a:prstGeom>
          <a:noFill/>
          <a:ln cap="flat" cmpd="sng" w="38100">
            <a:solidFill>
              <a:srgbClr val="4DA1A9"/>
            </a:solidFill>
            <a:prstDash val="solid"/>
            <a:round/>
            <a:headEnd len="sm" w="sm" type="none"/>
            <a:tailEnd len="sm" w="sm" type="none"/>
          </a:ln>
        </p:spPr>
      </p:cxnSp>
      <p:cxnSp>
        <p:nvCxnSpPr>
          <p:cNvPr id="130" name="Google Shape;130;p25"/>
          <p:cNvCxnSpPr/>
          <p:nvPr/>
        </p:nvCxnSpPr>
        <p:spPr>
          <a:xfrm rot="-5400000">
            <a:off x="-1545790" y="2087560"/>
            <a:ext cx="6677271" cy="0"/>
          </a:xfrm>
          <a:prstGeom prst="straightConnector1">
            <a:avLst/>
          </a:prstGeom>
          <a:noFill/>
          <a:ln cap="flat" cmpd="sng" w="38100">
            <a:solidFill>
              <a:srgbClr val="FF9F1C"/>
            </a:solidFill>
            <a:prstDash val="solid"/>
            <a:round/>
            <a:headEnd len="sm" w="sm" type="none"/>
            <a:tailEnd len="sm" w="sm" type="none"/>
          </a:ln>
        </p:spPr>
      </p:cxnSp>
      <p:cxnSp>
        <p:nvCxnSpPr>
          <p:cNvPr id="131" name="Google Shape;131;p25"/>
          <p:cNvCxnSpPr/>
          <p:nvPr/>
        </p:nvCxnSpPr>
        <p:spPr>
          <a:xfrm rot="-5400000">
            <a:off x="-1008485" y="2163760"/>
            <a:ext cx="6677271" cy="0"/>
          </a:xfrm>
          <a:prstGeom prst="straightConnector1">
            <a:avLst/>
          </a:prstGeom>
          <a:noFill/>
          <a:ln cap="flat" cmpd="sng" w="38100">
            <a:solidFill>
              <a:srgbClr val="6874E8"/>
            </a:solidFill>
            <a:prstDash val="solid"/>
            <a:round/>
            <a:headEnd len="sm" w="sm" type="none"/>
            <a:tailEnd len="sm" w="sm" type="none"/>
          </a:ln>
        </p:spPr>
      </p:cxnSp>
      <p:grpSp>
        <p:nvGrpSpPr>
          <p:cNvPr id="132" name="Google Shape;132;p25"/>
          <p:cNvGrpSpPr/>
          <p:nvPr/>
        </p:nvGrpSpPr>
        <p:grpSpPr>
          <a:xfrm>
            <a:off x="514350" y="442019"/>
            <a:ext cx="8115300" cy="4187131"/>
            <a:chOff x="0" y="-38100"/>
            <a:chExt cx="4274726" cy="2205567"/>
          </a:xfrm>
        </p:grpSpPr>
        <p:sp>
          <p:nvSpPr>
            <p:cNvPr id="133" name="Google Shape;133;p2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34" name="Google Shape;134;p25"/>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35" name="Google Shape;135;p25"/>
          <p:cNvSpPr txBox="1"/>
          <p:nvPr/>
        </p:nvSpPr>
        <p:spPr>
          <a:xfrm>
            <a:off x="796175" y="1889925"/>
            <a:ext cx="7353600" cy="14562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Clr>
                <a:srgbClr val="000000"/>
              </a:buClr>
              <a:buSzPts val="5500"/>
              <a:buFont typeface="Arial"/>
              <a:buNone/>
            </a:pPr>
            <a:r>
              <a:rPr lang="vi" sz="2900">
                <a:solidFill>
                  <a:srgbClr val="0B1320"/>
                </a:solidFill>
                <a:latin typeface="Playfair Display Black"/>
                <a:ea typeface="Playfair Display Black"/>
                <a:cs typeface="Playfair Display Black"/>
                <a:sym typeface="Playfair Display Black"/>
              </a:rPr>
              <a:t> </a:t>
            </a:r>
            <a:endParaRPr sz="2900">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Clr>
                <a:srgbClr val="000000"/>
              </a:buClr>
              <a:buSzPts val="5500"/>
              <a:buFont typeface="Arial"/>
              <a:buNone/>
            </a:pPr>
            <a:r>
              <a:rPr lang="vi" sz="2500">
                <a:solidFill>
                  <a:srgbClr val="0B1320"/>
                </a:solidFill>
                <a:latin typeface="Playfair Display Black"/>
                <a:ea typeface="Playfair Display Black"/>
                <a:cs typeface="Playfair Display Black"/>
                <a:sym typeface="Playfair Display Black"/>
              </a:rPr>
              <a:t>       </a:t>
            </a:r>
            <a:r>
              <a:rPr lang="vi" sz="2900">
                <a:solidFill>
                  <a:srgbClr val="0B1320"/>
                </a:solidFill>
                <a:latin typeface="Playfair Display Black"/>
                <a:ea typeface="Playfair Display Black"/>
                <a:cs typeface="Playfair Display Black"/>
                <a:sym typeface="Playfair Display Black"/>
              </a:rPr>
              <a:t>Đề tài: Nhận diện cảm xúc khuôn mặt </a:t>
            </a:r>
            <a:endParaRPr sz="2900">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Clr>
                <a:srgbClr val="000000"/>
              </a:buClr>
              <a:buSzPts val="5500"/>
              <a:buFont typeface="Arial"/>
              <a:buNone/>
            </a:pPr>
            <a:r>
              <a:rPr lang="vi" sz="2500">
                <a:solidFill>
                  <a:srgbClr val="0B1320"/>
                </a:solidFill>
                <a:latin typeface="Playfair Display Black"/>
                <a:ea typeface="Playfair Display Black"/>
                <a:cs typeface="Playfair Display Black"/>
                <a:sym typeface="Playfair Display Black"/>
              </a:rPr>
              <a:t>                         </a:t>
            </a:r>
            <a:endParaRPr sz="2500">
              <a:solidFill>
                <a:srgbClr val="0B1320"/>
              </a:solidFill>
              <a:latin typeface="Playfair Display Black"/>
              <a:ea typeface="Playfair Display Black"/>
              <a:cs typeface="Playfair Display Black"/>
              <a:sym typeface="Playfair Display Black"/>
            </a:endParaRPr>
          </a:p>
        </p:txBody>
      </p:sp>
      <p:cxnSp>
        <p:nvCxnSpPr>
          <p:cNvPr id="136" name="Google Shape;136;p25"/>
          <p:cNvCxnSpPr/>
          <p:nvPr/>
        </p:nvCxnSpPr>
        <p:spPr>
          <a:xfrm>
            <a:off x="796187" y="941662"/>
            <a:ext cx="6677271" cy="0"/>
          </a:xfrm>
          <a:prstGeom prst="straightConnector1">
            <a:avLst/>
          </a:prstGeom>
          <a:noFill/>
          <a:ln cap="flat" cmpd="sng" w="38100">
            <a:solidFill>
              <a:srgbClr val="0B1320"/>
            </a:solidFill>
            <a:prstDash val="solid"/>
            <a:round/>
            <a:headEnd len="sm" w="sm" type="none"/>
            <a:tailEnd len="sm" w="sm" type="none"/>
          </a:ln>
        </p:spPr>
      </p:cxnSp>
      <p:grpSp>
        <p:nvGrpSpPr>
          <p:cNvPr id="137" name="Google Shape;137;p25"/>
          <p:cNvGrpSpPr/>
          <p:nvPr/>
        </p:nvGrpSpPr>
        <p:grpSpPr>
          <a:xfrm>
            <a:off x="7664448" y="839500"/>
            <a:ext cx="203412" cy="204324"/>
            <a:chOff x="1813" y="0"/>
            <a:chExt cx="809173" cy="812800"/>
          </a:xfrm>
        </p:grpSpPr>
        <p:sp>
          <p:nvSpPr>
            <p:cNvPr id="138" name="Google Shape;138;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39" name="Google Shape;139;p25"/>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40" name="Google Shape;140;p25"/>
          <p:cNvGrpSpPr/>
          <p:nvPr/>
        </p:nvGrpSpPr>
        <p:grpSpPr>
          <a:xfrm>
            <a:off x="7946285" y="839500"/>
            <a:ext cx="203412" cy="204324"/>
            <a:chOff x="1813" y="0"/>
            <a:chExt cx="809173" cy="812800"/>
          </a:xfrm>
        </p:grpSpPr>
        <p:sp>
          <p:nvSpPr>
            <p:cNvPr id="141" name="Google Shape;141;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2" name="Google Shape;142;p25"/>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43" name="Google Shape;143;p25"/>
          <p:cNvGrpSpPr/>
          <p:nvPr/>
        </p:nvGrpSpPr>
        <p:grpSpPr>
          <a:xfrm>
            <a:off x="8226809" y="839500"/>
            <a:ext cx="203412" cy="204324"/>
            <a:chOff x="1813" y="0"/>
            <a:chExt cx="809173" cy="812800"/>
          </a:xfrm>
        </p:grpSpPr>
        <p:sp>
          <p:nvSpPr>
            <p:cNvPr id="144" name="Google Shape;144;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5" name="Google Shape;145;p25"/>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nvSpPr>
        <p:spPr>
          <a:xfrm>
            <a:off x="2883450" y="244500"/>
            <a:ext cx="6134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   Neutral</a:t>
            </a:r>
            <a:endParaRPr sz="4000">
              <a:solidFill>
                <a:schemeClr val="dk1"/>
              </a:solidFill>
              <a:latin typeface="Calibri"/>
              <a:ea typeface="Calibri"/>
              <a:cs typeface="Calibri"/>
              <a:sym typeface="Calibri"/>
            </a:endParaRPr>
          </a:p>
        </p:txBody>
      </p:sp>
      <p:pic>
        <p:nvPicPr>
          <p:cNvPr id="266" name="Google Shape;266;p34"/>
          <p:cNvPicPr preferRelativeResize="0"/>
          <p:nvPr/>
        </p:nvPicPr>
        <p:blipFill>
          <a:blip r:embed="rId3">
            <a:alphaModFix/>
          </a:blip>
          <a:stretch>
            <a:fillRect/>
          </a:stretch>
        </p:blipFill>
        <p:spPr>
          <a:xfrm>
            <a:off x="152400" y="952800"/>
            <a:ext cx="8277225" cy="356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nvSpPr>
        <p:spPr>
          <a:xfrm>
            <a:off x="3634750" y="0"/>
            <a:ext cx="363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Sad</a:t>
            </a:r>
            <a:r>
              <a:rPr lang="vi" sz="4000">
                <a:solidFill>
                  <a:schemeClr val="dk1"/>
                </a:solidFill>
                <a:latin typeface="Calibri"/>
                <a:ea typeface="Calibri"/>
                <a:cs typeface="Calibri"/>
                <a:sym typeface="Calibri"/>
              </a:rPr>
              <a:t> </a:t>
            </a:r>
            <a:endParaRPr sz="4000">
              <a:solidFill>
                <a:schemeClr val="dk1"/>
              </a:solidFill>
              <a:latin typeface="Calibri"/>
              <a:ea typeface="Calibri"/>
              <a:cs typeface="Calibri"/>
              <a:sym typeface="Calibri"/>
            </a:endParaRPr>
          </a:p>
        </p:txBody>
      </p:sp>
      <p:pic>
        <p:nvPicPr>
          <p:cNvPr id="272" name="Google Shape;272;p35"/>
          <p:cNvPicPr preferRelativeResize="0"/>
          <p:nvPr/>
        </p:nvPicPr>
        <p:blipFill>
          <a:blip r:embed="rId3">
            <a:alphaModFix/>
          </a:blip>
          <a:stretch>
            <a:fillRect/>
          </a:stretch>
        </p:blipFill>
        <p:spPr>
          <a:xfrm>
            <a:off x="152400" y="952800"/>
            <a:ext cx="8220075" cy="360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nvSpPr>
        <p:spPr>
          <a:xfrm>
            <a:off x="3634750" y="0"/>
            <a:ext cx="363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Surprise </a:t>
            </a:r>
            <a:endParaRPr sz="4000">
              <a:solidFill>
                <a:schemeClr val="dk1"/>
              </a:solidFill>
              <a:latin typeface="Calibri"/>
              <a:ea typeface="Calibri"/>
              <a:cs typeface="Calibri"/>
              <a:sym typeface="Calibri"/>
            </a:endParaRPr>
          </a:p>
        </p:txBody>
      </p:sp>
      <p:pic>
        <p:nvPicPr>
          <p:cNvPr id="278" name="Google Shape;278;p36"/>
          <p:cNvPicPr preferRelativeResize="0"/>
          <p:nvPr/>
        </p:nvPicPr>
        <p:blipFill>
          <a:blip r:embed="rId3">
            <a:alphaModFix/>
          </a:blip>
          <a:stretch>
            <a:fillRect/>
          </a:stretch>
        </p:blipFill>
        <p:spPr>
          <a:xfrm>
            <a:off x="152400" y="952800"/>
            <a:ext cx="8353425" cy="361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82" name="Shape 282"/>
        <p:cNvGrpSpPr/>
        <p:nvPr/>
      </p:nvGrpSpPr>
      <p:grpSpPr>
        <a:xfrm>
          <a:off x="0" y="0"/>
          <a:ext cx="0" cy="0"/>
          <a:chOff x="0" y="0"/>
          <a:chExt cx="0" cy="0"/>
        </a:xfrm>
      </p:grpSpPr>
      <p:grpSp>
        <p:nvGrpSpPr>
          <p:cNvPr id="283" name="Google Shape;283;p37"/>
          <p:cNvGrpSpPr/>
          <p:nvPr/>
        </p:nvGrpSpPr>
        <p:grpSpPr>
          <a:xfrm>
            <a:off x="321075" y="478221"/>
            <a:ext cx="8115140" cy="4187048"/>
            <a:chOff x="0" y="-38100"/>
            <a:chExt cx="4274726" cy="2205567"/>
          </a:xfrm>
        </p:grpSpPr>
        <p:sp>
          <p:nvSpPr>
            <p:cNvPr id="284" name="Google Shape;284;p37"/>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85" name="Google Shape;285;p37"/>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86" name="Google Shape;286;p37"/>
          <p:cNvSpPr txBox="1"/>
          <p:nvPr/>
        </p:nvSpPr>
        <p:spPr>
          <a:xfrm>
            <a:off x="1824250" y="2022388"/>
            <a:ext cx="4954500" cy="7695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Clr>
                <a:srgbClr val="000000"/>
              </a:buClr>
              <a:buSzPts val="6900"/>
              <a:buFont typeface="Arial"/>
              <a:buNone/>
            </a:pPr>
            <a:r>
              <a:rPr lang="vi" sz="5000">
                <a:solidFill>
                  <a:srgbClr val="F3F6FA"/>
                </a:solidFill>
                <a:latin typeface="Playfair Display Black"/>
                <a:ea typeface="Playfair Display Black"/>
                <a:cs typeface="Playfair Display Black"/>
                <a:sym typeface="Playfair Display Black"/>
              </a:rPr>
              <a:t>Cơ sở lý thuyết</a:t>
            </a:r>
            <a:endParaRPr b="0" i="0" sz="5000" u="none" cap="none" strike="noStrike">
              <a:solidFill>
                <a:srgbClr val="000000"/>
              </a:solidFill>
              <a:latin typeface="Arial"/>
              <a:ea typeface="Arial"/>
              <a:cs typeface="Arial"/>
              <a:sym typeface="Arial"/>
            </a:endParaRPr>
          </a:p>
        </p:txBody>
      </p:sp>
      <p:sp>
        <p:nvSpPr>
          <p:cNvPr id="287" name="Google Shape;287;p37"/>
          <p:cNvSpPr txBox="1"/>
          <p:nvPr/>
        </p:nvSpPr>
        <p:spPr>
          <a:xfrm>
            <a:off x="3424676" y="3691249"/>
            <a:ext cx="4673700" cy="1077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200"/>
              <a:buFont typeface="Arial"/>
              <a:buNone/>
            </a:pPr>
            <a:r>
              <a:t/>
            </a:r>
            <a:endParaRPr b="0" i="0" sz="700" u="none" cap="none" strike="noStrike">
              <a:solidFill>
                <a:srgbClr val="000000"/>
              </a:solidFill>
              <a:latin typeface="Arial"/>
              <a:ea typeface="Arial"/>
              <a:cs typeface="Arial"/>
              <a:sym typeface="Arial"/>
            </a:endParaRPr>
          </a:p>
        </p:txBody>
      </p:sp>
      <p:grpSp>
        <p:nvGrpSpPr>
          <p:cNvPr id="288" name="Google Shape;288;p37"/>
          <p:cNvGrpSpPr/>
          <p:nvPr/>
        </p:nvGrpSpPr>
        <p:grpSpPr>
          <a:xfrm>
            <a:off x="-1616745" y="2989760"/>
            <a:ext cx="3499839" cy="4308289"/>
            <a:chOff x="0" y="0"/>
            <a:chExt cx="9332905" cy="11488772"/>
          </a:xfrm>
        </p:grpSpPr>
        <p:grpSp>
          <p:nvGrpSpPr>
            <p:cNvPr id="289" name="Google Shape;289;p37"/>
            <p:cNvGrpSpPr/>
            <p:nvPr/>
          </p:nvGrpSpPr>
          <p:grpSpPr>
            <a:xfrm>
              <a:off x="0" y="0"/>
              <a:ext cx="9332905" cy="11488772"/>
              <a:chOff x="0" y="0"/>
              <a:chExt cx="660400" cy="812950"/>
            </a:xfrm>
          </p:grpSpPr>
          <p:sp>
            <p:nvSpPr>
              <p:cNvPr id="290" name="Google Shape;290;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1" name="Google Shape;291;p37"/>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37"/>
            <p:cNvGrpSpPr/>
            <p:nvPr/>
          </p:nvGrpSpPr>
          <p:grpSpPr>
            <a:xfrm>
              <a:off x="545238" y="671062"/>
              <a:ext cx="8242386" cy="10146348"/>
              <a:chOff x="0" y="0"/>
              <a:chExt cx="660400" cy="812950"/>
            </a:xfrm>
          </p:grpSpPr>
          <p:sp>
            <p:nvSpPr>
              <p:cNvPr id="293" name="Google Shape;293;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4" name="Google Shape;294;p37"/>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95" name="Google Shape;295;p37"/>
            <p:cNvGrpSpPr/>
            <p:nvPr/>
          </p:nvGrpSpPr>
          <p:grpSpPr>
            <a:xfrm>
              <a:off x="1083502" y="1333541"/>
              <a:ext cx="7165868" cy="8821158"/>
              <a:chOff x="0" y="0"/>
              <a:chExt cx="660400" cy="812950"/>
            </a:xfrm>
          </p:grpSpPr>
          <p:sp>
            <p:nvSpPr>
              <p:cNvPr id="296" name="Google Shape;296;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7" name="Google Shape;297;p37"/>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grpSp>
        <p:nvGrpSpPr>
          <p:cNvPr id="298" name="Google Shape;298;p37"/>
          <p:cNvGrpSpPr/>
          <p:nvPr/>
        </p:nvGrpSpPr>
        <p:grpSpPr>
          <a:xfrm rot="10800000">
            <a:off x="6778753" y="-1640199"/>
            <a:ext cx="3499839" cy="4308289"/>
            <a:chOff x="0" y="0"/>
            <a:chExt cx="9332905" cy="11488772"/>
          </a:xfrm>
        </p:grpSpPr>
        <p:grpSp>
          <p:nvGrpSpPr>
            <p:cNvPr id="299" name="Google Shape;299;p37"/>
            <p:cNvGrpSpPr/>
            <p:nvPr/>
          </p:nvGrpSpPr>
          <p:grpSpPr>
            <a:xfrm>
              <a:off x="0" y="0"/>
              <a:ext cx="9332905" cy="11488772"/>
              <a:chOff x="0" y="0"/>
              <a:chExt cx="660400" cy="812950"/>
            </a:xfrm>
          </p:grpSpPr>
          <p:sp>
            <p:nvSpPr>
              <p:cNvPr id="300" name="Google Shape;300;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 name="Google Shape;301;p37"/>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02" name="Google Shape;302;p37"/>
            <p:cNvGrpSpPr/>
            <p:nvPr/>
          </p:nvGrpSpPr>
          <p:grpSpPr>
            <a:xfrm>
              <a:off x="545238" y="671062"/>
              <a:ext cx="8242386" cy="10146348"/>
              <a:chOff x="0" y="0"/>
              <a:chExt cx="660400" cy="812950"/>
            </a:xfrm>
          </p:grpSpPr>
          <p:sp>
            <p:nvSpPr>
              <p:cNvPr id="303" name="Google Shape;303;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4" name="Google Shape;304;p37"/>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05" name="Google Shape;305;p37"/>
            <p:cNvGrpSpPr/>
            <p:nvPr/>
          </p:nvGrpSpPr>
          <p:grpSpPr>
            <a:xfrm>
              <a:off x="1083502" y="1333541"/>
              <a:ext cx="7165868" cy="8821158"/>
              <a:chOff x="0" y="0"/>
              <a:chExt cx="660400" cy="812950"/>
            </a:xfrm>
          </p:grpSpPr>
          <p:sp>
            <p:nvSpPr>
              <p:cNvPr id="306" name="Google Shape;306;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7" name="Google Shape;307;p37"/>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cxnSp>
        <p:nvCxnSpPr>
          <p:cNvPr id="308" name="Google Shape;308;p37"/>
          <p:cNvCxnSpPr/>
          <p:nvPr/>
        </p:nvCxnSpPr>
        <p:spPr>
          <a:xfrm>
            <a:off x="4928150" y="1118150"/>
            <a:ext cx="2290800" cy="4800"/>
          </a:xfrm>
          <a:prstGeom prst="straightConnector1">
            <a:avLst/>
          </a:prstGeom>
          <a:noFill/>
          <a:ln cap="flat" cmpd="sng" w="38100">
            <a:solidFill>
              <a:srgbClr val="F3F6FA"/>
            </a:solidFill>
            <a:prstDash val="solid"/>
            <a:round/>
            <a:headEnd len="sm" w="sm" type="none"/>
            <a:tailEnd len="sm" w="sm" type="none"/>
          </a:ln>
        </p:spPr>
      </p:cxnSp>
      <p:grpSp>
        <p:nvGrpSpPr>
          <p:cNvPr id="309" name="Google Shape;309;p37"/>
          <p:cNvGrpSpPr/>
          <p:nvPr/>
        </p:nvGrpSpPr>
        <p:grpSpPr>
          <a:xfrm>
            <a:off x="7613005" y="1039880"/>
            <a:ext cx="203426" cy="204338"/>
            <a:chOff x="1813" y="0"/>
            <a:chExt cx="809173" cy="812800"/>
          </a:xfrm>
        </p:grpSpPr>
        <p:sp>
          <p:nvSpPr>
            <p:cNvPr id="310" name="Google Shape;310;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1" name="Google Shape;311;p3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12" name="Google Shape;312;p37"/>
          <p:cNvGrpSpPr/>
          <p:nvPr/>
        </p:nvGrpSpPr>
        <p:grpSpPr>
          <a:xfrm>
            <a:off x="7894842" y="1039880"/>
            <a:ext cx="203426" cy="204338"/>
            <a:chOff x="1813" y="0"/>
            <a:chExt cx="809173" cy="812800"/>
          </a:xfrm>
        </p:grpSpPr>
        <p:sp>
          <p:nvSpPr>
            <p:cNvPr id="313" name="Google Shape;313;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4" name="Google Shape;314;p3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15" name="Google Shape;315;p37"/>
          <p:cNvGrpSpPr/>
          <p:nvPr/>
        </p:nvGrpSpPr>
        <p:grpSpPr>
          <a:xfrm>
            <a:off x="8175366" y="1039880"/>
            <a:ext cx="203426" cy="204338"/>
            <a:chOff x="1813" y="0"/>
            <a:chExt cx="809173" cy="812800"/>
          </a:xfrm>
        </p:grpSpPr>
        <p:sp>
          <p:nvSpPr>
            <p:cNvPr id="316" name="Google Shape;316;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17" name="Google Shape;317;p3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8"/>
          <p:cNvPicPr preferRelativeResize="0"/>
          <p:nvPr/>
        </p:nvPicPr>
        <p:blipFill>
          <a:blip r:embed="rId3">
            <a:alphaModFix/>
          </a:blip>
          <a:stretch>
            <a:fillRect/>
          </a:stretch>
        </p:blipFill>
        <p:spPr>
          <a:xfrm>
            <a:off x="152400" y="907650"/>
            <a:ext cx="8839204" cy="35477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5000">
                <a:latin typeface="Calibri"/>
                <a:ea typeface="Calibri"/>
                <a:cs typeface="Calibri"/>
                <a:sym typeface="Calibri"/>
              </a:rPr>
              <a:t>Convolutional layer</a:t>
            </a:r>
            <a:endParaRPr sz="5000">
              <a:latin typeface="Calibri"/>
              <a:ea typeface="Calibri"/>
              <a:cs typeface="Calibri"/>
              <a:sym typeface="Calibri"/>
            </a:endParaRPr>
          </a:p>
        </p:txBody>
      </p:sp>
      <p:sp>
        <p:nvSpPr>
          <p:cNvPr id="328" name="Google Shape;328;p39"/>
          <p:cNvSpPr/>
          <p:nvPr/>
        </p:nvSpPr>
        <p:spPr>
          <a:xfrm>
            <a:off x="198875" y="1699875"/>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9" name="Google Shape;329;p39"/>
          <p:cNvSpPr txBox="1"/>
          <p:nvPr/>
        </p:nvSpPr>
        <p:spPr>
          <a:xfrm>
            <a:off x="904525" y="1410025"/>
            <a:ext cx="73239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Sử dụng các cửa sổ trượt (filter) để trích xuất ra các đặc trưng của từng vùng ảnh.</a:t>
            </a:r>
            <a:endParaRPr sz="3000">
              <a:latin typeface="Calibri"/>
              <a:ea typeface="Calibri"/>
              <a:cs typeface="Calibri"/>
              <a:sym typeface="Calibri"/>
            </a:endParaRPr>
          </a:p>
        </p:txBody>
      </p:sp>
      <p:sp>
        <p:nvSpPr>
          <p:cNvPr id="330" name="Google Shape;330;p39"/>
          <p:cNvSpPr/>
          <p:nvPr/>
        </p:nvSpPr>
        <p:spPr>
          <a:xfrm>
            <a:off x="198875" y="2979200"/>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1" name="Google Shape;331;p39"/>
          <p:cNvSpPr txBox="1"/>
          <p:nvPr/>
        </p:nvSpPr>
        <p:spPr>
          <a:xfrm>
            <a:off x="910050" y="2645750"/>
            <a:ext cx="73239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Output thu được là một ma trận chứa các đặc trưng của ảnh gốc. </a:t>
            </a:r>
            <a:endParaRPr sz="3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0"/>
          <p:cNvPicPr preferRelativeResize="0"/>
          <p:nvPr/>
        </p:nvPicPr>
        <p:blipFill>
          <a:blip r:embed="rId3">
            <a:alphaModFix/>
          </a:blip>
          <a:stretch>
            <a:fillRect/>
          </a:stretch>
        </p:blipFill>
        <p:spPr>
          <a:xfrm>
            <a:off x="152400" y="479113"/>
            <a:ext cx="8839200" cy="41852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p:nvPr/>
        </p:nvSpPr>
        <p:spPr>
          <a:xfrm>
            <a:off x="4704350" y="3418725"/>
            <a:ext cx="781200" cy="3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latin typeface="Calibri"/>
                <a:ea typeface="Calibri"/>
                <a:cs typeface="Calibri"/>
                <a:sym typeface="Calibri"/>
              </a:rPr>
              <a:t>Filter</a:t>
            </a:r>
            <a:endParaRPr>
              <a:latin typeface="Calibri"/>
              <a:ea typeface="Calibri"/>
              <a:cs typeface="Calibri"/>
              <a:sym typeface="Calibri"/>
            </a:endParaRPr>
          </a:p>
        </p:txBody>
      </p:sp>
      <p:pic>
        <p:nvPicPr>
          <p:cNvPr id="342" name="Google Shape;342;p41"/>
          <p:cNvPicPr preferRelativeResize="0"/>
          <p:nvPr/>
        </p:nvPicPr>
        <p:blipFill>
          <a:blip r:embed="rId3">
            <a:alphaModFix/>
          </a:blip>
          <a:stretch>
            <a:fillRect/>
          </a:stretch>
        </p:blipFill>
        <p:spPr>
          <a:xfrm>
            <a:off x="520725" y="1014788"/>
            <a:ext cx="8102559" cy="3113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2"/>
          <p:cNvPicPr preferRelativeResize="0"/>
          <p:nvPr/>
        </p:nvPicPr>
        <p:blipFill>
          <a:blip r:embed="rId3">
            <a:alphaModFix/>
          </a:blip>
          <a:stretch>
            <a:fillRect/>
          </a:stretch>
        </p:blipFill>
        <p:spPr>
          <a:xfrm>
            <a:off x="152400" y="532675"/>
            <a:ext cx="8839200" cy="40781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3"/>
          <p:cNvPicPr preferRelativeResize="0"/>
          <p:nvPr/>
        </p:nvPicPr>
        <p:blipFill>
          <a:blip r:embed="rId3">
            <a:alphaModFix/>
          </a:blip>
          <a:stretch>
            <a:fillRect/>
          </a:stretch>
        </p:blipFill>
        <p:spPr>
          <a:xfrm>
            <a:off x="100300" y="936938"/>
            <a:ext cx="8839201" cy="34779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nvSpPr>
        <p:spPr>
          <a:xfrm>
            <a:off x="1557250" y="394225"/>
            <a:ext cx="19491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vi" sz="3000">
                <a:solidFill>
                  <a:schemeClr val="dk1"/>
                </a:solidFill>
                <a:latin typeface="Playfair Display"/>
                <a:ea typeface="Playfair Display"/>
                <a:cs typeface="Playfair Display"/>
                <a:sym typeface="Playfair Display"/>
              </a:rPr>
              <a:t>Mục Lục</a:t>
            </a:r>
            <a:endParaRPr sz="4000">
              <a:solidFill>
                <a:srgbClr val="0B1320"/>
              </a:solidFill>
              <a:latin typeface="Playfair Display Black"/>
              <a:ea typeface="Playfair Display Black"/>
              <a:cs typeface="Playfair Display Black"/>
              <a:sym typeface="Playfair Display Black"/>
            </a:endParaRPr>
          </a:p>
        </p:txBody>
      </p:sp>
      <p:cxnSp>
        <p:nvCxnSpPr>
          <p:cNvPr id="151" name="Google Shape;151;p26"/>
          <p:cNvCxnSpPr/>
          <p:nvPr/>
        </p:nvCxnSpPr>
        <p:spPr>
          <a:xfrm flipH="1" rot="10800000">
            <a:off x="3154750" y="618025"/>
            <a:ext cx="4663200" cy="14100"/>
          </a:xfrm>
          <a:prstGeom prst="straightConnector1">
            <a:avLst/>
          </a:prstGeom>
          <a:noFill/>
          <a:ln cap="flat" cmpd="sng" w="38100">
            <a:solidFill>
              <a:srgbClr val="0B1320"/>
            </a:solidFill>
            <a:prstDash val="solid"/>
            <a:round/>
            <a:headEnd len="sm" w="sm" type="none"/>
            <a:tailEnd len="sm" w="sm" type="none"/>
          </a:ln>
        </p:spPr>
      </p:cxnSp>
      <p:grpSp>
        <p:nvGrpSpPr>
          <p:cNvPr id="152" name="Google Shape;152;p26"/>
          <p:cNvGrpSpPr/>
          <p:nvPr/>
        </p:nvGrpSpPr>
        <p:grpSpPr>
          <a:xfrm>
            <a:off x="7978099" y="514350"/>
            <a:ext cx="203426" cy="204338"/>
            <a:chOff x="1813" y="0"/>
            <a:chExt cx="809173" cy="812800"/>
          </a:xfrm>
        </p:grpSpPr>
        <p:sp>
          <p:nvSpPr>
            <p:cNvPr id="153" name="Google Shape;153;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4" name="Google Shape;154;p26"/>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55" name="Google Shape;155;p26"/>
          <p:cNvGrpSpPr/>
          <p:nvPr/>
        </p:nvGrpSpPr>
        <p:grpSpPr>
          <a:xfrm>
            <a:off x="8259937" y="514350"/>
            <a:ext cx="203426" cy="204338"/>
            <a:chOff x="1813" y="0"/>
            <a:chExt cx="809173" cy="812800"/>
          </a:xfrm>
        </p:grpSpPr>
        <p:sp>
          <p:nvSpPr>
            <p:cNvPr id="156" name="Google Shape;156;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7" name="Google Shape;157;p26"/>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58" name="Google Shape;158;p26"/>
          <p:cNvGrpSpPr/>
          <p:nvPr/>
        </p:nvGrpSpPr>
        <p:grpSpPr>
          <a:xfrm>
            <a:off x="8540449" y="514350"/>
            <a:ext cx="203426" cy="204338"/>
            <a:chOff x="1813" y="0"/>
            <a:chExt cx="809173" cy="812800"/>
          </a:xfrm>
        </p:grpSpPr>
        <p:sp>
          <p:nvSpPr>
            <p:cNvPr id="159" name="Google Shape;159;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0" name="Google Shape;160;p26"/>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61" name="Google Shape;161;p26"/>
          <p:cNvSpPr/>
          <p:nvPr/>
        </p:nvSpPr>
        <p:spPr>
          <a:xfrm>
            <a:off x="1162475" y="1830100"/>
            <a:ext cx="203400" cy="20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162" name="Google Shape;162;p26"/>
          <p:cNvSpPr txBox="1"/>
          <p:nvPr/>
        </p:nvSpPr>
        <p:spPr>
          <a:xfrm>
            <a:off x="1709375" y="1765000"/>
            <a:ext cx="2812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000">
                <a:latin typeface="Calibri"/>
                <a:ea typeface="Calibri"/>
                <a:cs typeface="Calibri"/>
                <a:sym typeface="Calibri"/>
              </a:rPr>
              <a:t>Giới thiệu đề tài</a:t>
            </a:r>
            <a:endParaRPr sz="2000">
              <a:latin typeface="Calibri"/>
              <a:ea typeface="Calibri"/>
              <a:cs typeface="Calibri"/>
              <a:sym typeface="Calibri"/>
            </a:endParaRPr>
          </a:p>
        </p:txBody>
      </p:sp>
      <p:sp>
        <p:nvSpPr>
          <p:cNvPr id="163" name="Google Shape;163;p26"/>
          <p:cNvSpPr/>
          <p:nvPr/>
        </p:nvSpPr>
        <p:spPr>
          <a:xfrm>
            <a:off x="1162475" y="2516375"/>
            <a:ext cx="203400" cy="20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164" name="Google Shape;164;p26"/>
          <p:cNvSpPr txBox="1"/>
          <p:nvPr/>
        </p:nvSpPr>
        <p:spPr>
          <a:xfrm>
            <a:off x="1709375" y="2451275"/>
            <a:ext cx="2812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000">
                <a:latin typeface="Calibri"/>
                <a:ea typeface="Calibri"/>
                <a:cs typeface="Calibri"/>
                <a:sym typeface="Calibri"/>
              </a:rPr>
              <a:t>Tổng quan về bộ dữ liệu</a:t>
            </a:r>
            <a:endParaRPr sz="2000">
              <a:latin typeface="Calibri"/>
              <a:ea typeface="Calibri"/>
              <a:cs typeface="Calibri"/>
              <a:sym typeface="Calibri"/>
            </a:endParaRPr>
          </a:p>
        </p:txBody>
      </p:sp>
      <p:sp>
        <p:nvSpPr>
          <p:cNvPr id="165" name="Google Shape;165;p26"/>
          <p:cNvSpPr/>
          <p:nvPr/>
        </p:nvSpPr>
        <p:spPr>
          <a:xfrm>
            <a:off x="1162475" y="3202650"/>
            <a:ext cx="203400" cy="20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166" name="Google Shape;166;p26"/>
          <p:cNvSpPr txBox="1"/>
          <p:nvPr/>
        </p:nvSpPr>
        <p:spPr>
          <a:xfrm>
            <a:off x="1709375" y="3137550"/>
            <a:ext cx="2812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000">
                <a:latin typeface="Calibri"/>
                <a:ea typeface="Calibri"/>
                <a:cs typeface="Calibri"/>
                <a:sym typeface="Calibri"/>
              </a:rPr>
              <a:t>Cơ sở lý thuyết</a:t>
            </a:r>
            <a:endParaRPr sz="2000">
              <a:latin typeface="Calibri"/>
              <a:ea typeface="Calibri"/>
              <a:cs typeface="Calibri"/>
              <a:sym typeface="Calibri"/>
            </a:endParaRPr>
          </a:p>
        </p:txBody>
      </p:sp>
      <p:sp>
        <p:nvSpPr>
          <p:cNvPr id="167" name="Google Shape;167;p26"/>
          <p:cNvSpPr/>
          <p:nvPr/>
        </p:nvSpPr>
        <p:spPr>
          <a:xfrm>
            <a:off x="4769450" y="1830100"/>
            <a:ext cx="203400" cy="20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168" name="Google Shape;168;p26"/>
          <p:cNvSpPr txBox="1"/>
          <p:nvPr/>
        </p:nvSpPr>
        <p:spPr>
          <a:xfrm>
            <a:off x="5316350" y="1765000"/>
            <a:ext cx="2812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000">
                <a:latin typeface="Calibri"/>
                <a:ea typeface="Calibri"/>
                <a:cs typeface="Calibri"/>
                <a:sym typeface="Calibri"/>
              </a:rPr>
              <a:t>Thiết kế và hiện thực </a:t>
            </a:r>
            <a:endParaRPr sz="2000">
              <a:latin typeface="Calibri"/>
              <a:ea typeface="Calibri"/>
              <a:cs typeface="Calibri"/>
              <a:sym typeface="Calibri"/>
            </a:endParaRPr>
          </a:p>
        </p:txBody>
      </p:sp>
      <p:sp>
        <p:nvSpPr>
          <p:cNvPr id="169" name="Google Shape;169;p26"/>
          <p:cNvSpPr/>
          <p:nvPr/>
        </p:nvSpPr>
        <p:spPr>
          <a:xfrm>
            <a:off x="4769450" y="2516375"/>
            <a:ext cx="203400" cy="20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170" name="Google Shape;170;p26"/>
          <p:cNvSpPr txBox="1"/>
          <p:nvPr/>
        </p:nvSpPr>
        <p:spPr>
          <a:xfrm>
            <a:off x="5316350" y="2451275"/>
            <a:ext cx="2812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000">
                <a:latin typeface="Calibri"/>
                <a:ea typeface="Calibri"/>
                <a:cs typeface="Calibri"/>
                <a:sym typeface="Calibri"/>
              </a:rPr>
              <a:t>Đánh giá mô hình </a:t>
            </a:r>
            <a:endParaRPr sz="2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5000">
                <a:latin typeface="Calibri"/>
                <a:ea typeface="Calibri"/>
                <a:cs typeface="Calibri"/>
                <a:sym typeface="Calibri"/>
              </a:rPr>
              <a:t>Batch Normalization</a:t>
            </a:r>
            <a:endParaRPr sz="5000">
              <a:latin typeface="Calibri"/>
              <a:ea typeface="Calibri"/>
              <a:cs typeface="Calibri"/>
              <a:sym typeface="Calibri"/>
            </a:endParaRPr>
          </a:p>
        </p:txBody>
      </p:sp>
      <p:pic>
        <p:nvPicPr>
          <p:cNvPr id="358" name="Google Shape;358;p44"/>
          <p:cNvPicPr preferRelativeResize="0"/>
          <p:nvPr/>
        </p:nvPicPr>
        <p:blipFill>
          <a:blip r:embed="rId3">
            <a:alphaModFix/>
          </a:blip>
          <a:stretch>
            <a:fillRect/>
          </a:stretch>
        </p:blipFill>
        <p:spPr>
          <a:xfrm>
            <a:off x="96500" y="1062600"/>
            <a:ext cx="6494242" cy="3776100"/>
          </a:xfrm>
          <a:prstGeom prst="rect">
            <a:avLst/>
          </a:prstGeom>
          <a:noFill/>
          <a:ln>
            <a:noFill/>
          </a:ln>
        </p:spPr>
      </p:pic>
      <p:sp>
        <p:nvSpPr>
          <p:cNvPr id="359" name="Google Shape;359;p44"/>
          <p:cNvSpPr txBox="1"/>
          <p:nvPr/>
        </p:nvSpPr>
        <p:spPr>
          <a:xfrm>
            <a:off x="6492925" y="1424025"/>
            <a:ext cx="2553300" cy="88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2300">
                <a:latin typeface="Calibri"/>
                <a:ea typeface="Calibri"/>
                <a:cs typeface="Calibri"/>
                <a:sym typeface="Calibri"/>
              </a:rPr>
              <a:t>giúp ổn định và tăng tốc quá trình học bằng cách chuẩn hóa giá trị đầu ra của mỗi lớp.</a:t>
            </a:r>
            <a:endParaRPr sz="2300">
              <a:latin typeface="Calibri"/>
              <a:ea typeface="Calibri"/>
              <a:cs typeface="Calibri"/>
              <a:sym typeface="Calibri"/>
            </a:endParaRPr>
          </a:p>
        </p:txBody>
      </p:sp>
      <p:sp>
        <p:nvSpPr>
          <p:cNvPr id="360" name="Google Shape;360;p44"/>
          <p:cNvSpPr/>
          <p:nvPr/>
        </p:nvSpPr>
        <p:spPr>
          <a:xfrm>
            <a:off x="5853075" y="1618275"/>
            <a:ext cx="5622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5000">
                <a:latin typeface="Calibri"/>
                <a:ea typeface="Calibri"/>
                <a:cs typeface="Calibri"/>
                <a:sym typeface="Calibri"/>
              </a:rPr>
              <a:t>Pooling</a:t>
            </a:r>
            <a:r>
              <a:rPr lang="vi" sz="5000">
                <a:latin typeface="Calibri"/>
                <a:ea typeface="Calibri"/>
                <a:cs typeface="Calibri"/>
                <a:sym typeface="Calibri"/>
              </a:rPr>
              <a:t> layer</a:t>
            </a:r>
            <a:endParaRPr sz="5000">
              <a:latin typeface="Calibri"/>
              <a:ea typeface="Calibri"/>
              <a:cs typeface="Calibri"/>
              <a:sym typeface="Calibri"/>
            </a:endParaRPr>
          </a:p>
        </p:txBody>
      </p:sp>
      <p:sp>
        <p:nvSpPr>
          <p:cNvPr id="366" name="Google Shape;366;p45"/>
          <p:cNvSpPr/>
          <p:nvPr/>
        </p:nvSpPr>
        <p:spPr>
          <a:xfrm>
            <a:off x="198875" y="1699875"/>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7" name="Google Shape;367;p45"/>
          <p:cNvSpPr txBox="1"/>
          <p:nvPr/>
        </p:nvSpPr>
        <p:spPr>
          <a:xfrm>
            <a:off x="904525" y="1410025"/>
            <a:ext cx="73239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Làm giảm chiều không gian của dữ liệu và giảm độ phức tạp.</a:t>
            </a:r>
            <a:endParaRPr sz="3000">
              <a:latin typeface="Calibri"/>
              <a:ea typeface="Calibri"/>
              <a:cs typeface="Calibri"/>
              <a:sym typeface="Calibri"/>
            </a:endParaRPr>
          </a:p>
        </p:txBody>
      </p:sp>
      <p:sp>
        <p:nvSpPr>
          <p:cNvPr id="368" name="Google Shape;368;p45"/>
          <p:cNvSpPr/>
          <p:nvPr/>
        </p:nvSpPr>
        <p:spPr>
          <a:xfrm>
            <a:off x="198875" y="2979200"/>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9" name="Google Shape;369;p45"/>
          <p:cNvSpPr txBox="1"/>
          <p:nvPr/>
        </p:nvSpPr>
        <p:spPr>
          <a:xfrm>
            <a:off x="910050" y="2645750"/>
            <a:ext cx="73239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Max pooling: giữ lại các đặc trưng quan trọng nhất</a:t>
            </a:r>
            <a:endParaRPr sz="3000">
              <a:latin typeface="Calibri"/>
              <a:ea typeface="Calibri"/>
              <a:cs typeface="Calibri"/>
              <a:sym typeface="Calibri"/>
            </a:endParaRPr>
          </a:p>
        </p:txBody>
      </p:sp>
      <p:sp>
        <p:nvSpPr>
          <p:cNvPr id="370" name="Google Shape;370;p45"/>
          <p:cNvSpPr/>
          <p:nvPr/>
        </p:nvSpPr>
        <p:spPr>
          <a:xfrm>
            <a:off x="198875" y="4174200"/>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1" name="Google Shape;371;p45"/>
          <p:cNvSpPr txBox="1"/>
          <p:nvPr/>
        </p:nvSpPr>
        <p:spPr>
          <a:xfrm>
            <a:off x="956000" y="3984350"/>
            <a:ext cx="7066500" cy="7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Average pooling: Giữ lại thông tin tổng quan</a:t>
            </a:r>
            <a:endParaRPr sz="3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6"/>
          <p:cNvPicPr preferRelativeResize="0"/>
          <p:nvPr/>
        </p:nvPicPr>
        <p:blipFill>
          <a:blip r:embed="rId3">
            <a:alphaModFix/>
          </a:blip>
          <a:stretch>
            <a:fillRect/>
          </a:stretch>
        </p:blipFill>
        <p:spPr>
          <a:xfrm>
            <a:off x="152400" y="391526"/>
            <a:ext cx="8839199" cy="475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7"/>
          <p:cNvPicPr preferRelativeResize="0"/>
          <p:nvPr/>
        </p:nvPicPr>
        <p:blipFill>
          <a:blip r:embed="rId3">
            <a:alphaModFix/>
          </a:blip>
          <a:stretch>
            <a:fillRect/>
          </a:stretch>
        </p:blipFill>
        <p:spPr>
          <a:xfrm>
            <a:off x="152400" y="1024100"/>
            <a:ext cx="8839200" cy="30952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8"/>
          <p:cNvPicPr preferRelativeResize="0"/>
          <p:nvPr/>
        </p:nvPicPr>
        <p:blipFill>
          <a:blip r:embed="rId3">
            <a:alphaModFix/>
          </a:blip>
          <a:stretch>
            <a:fillRect/>
          </a:stretch>
        </p:blipFill>
        <p:spPr>
          <a:xfrm>
            <a:off x="69900" y="1719200"/>
            <a:ext cx="6650499" cy="3312500"/>
          </a:xfrm>
          <a:prstGeom prst="rect">
            <a:avLst/>
          </a:prstGeom>
          <a:noFill/>
          <a:ln>
            <a:noFill/>
          </a:ln>
        </p:spPr>
      </p:pic>
      <p:sp>
        <p:nvSpPr>
          <p:cNvPr id="387" name="Google Shape;387;p48"/>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5000">
                <a:latin typeface="Calibri"/>
                <a:ea typeface="Calibri"/>
                <a:cs typeface="Calibri"/>
                <a:sym typeface="Calibri"/>
              </a:rPr>
              <a:t>Dropout Layer</a:t>
            </a:r>
            <a:endParaRPr sz="5000">
              <a:latin typeface="Calibri"/>
              <a:ea typeface="Calibri"/>
              <a:cs typeface="Calibri"/>
              <a:sym typeface="Calibri"/>
            </a:endParaRPr>
          </a:p>
        </p:txBody>
      </p:sp>
      <p:sp>
        <p:nvSpPr>
          <p:cNvPr id="388" name="Google Shape;388;p48"/>
          <p:cNvSpPr txBox="1"/>
          <p:nvPr/>
        </p:nvSpPr>
        <p:spPr>
          <a:xfrm>
            <a:off x="6121850" y="1062600"/>
            <a:ext cx="2942100" cy="88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2300">
                <a:latin typeface="Calibri"/>
                <a:ea typeface="Calibri"/>
                <a:cs typeface="Calibri"/>
                <a:sym typeface="Calibri"/>
              </a:rPr>
              <a:t> loại bỏ một phần các đơn vị đầu vào, giúp tránh overfitting.</a:t>
            </a:r>
            <a:endParaRPr sz="2300">
              <a:latin typeface="Calibri"/>
              <a:ea typeface="Calibri"/>
              <a:cs typeface="Calibri"/>
              <a:sym typeface="Calibri"/>
            </a:endParaRPr>
          </a:p>
        </p:txBody>
      </p:sp>
      <p:sp>
        <p:nvSpPr>
          <p:cNvPr id="389" name="Google Shape;389;p48"/>
          <p:cNvSpPr/>
          <p:nvPr/>
        </p:nvSpPr>
        <p:spPr>
          <a:xfrm>
            <a:off x="5559650" y="1141000"/>
            <a:ext cx="5622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5000">
                <a:latin typeface="Calibri"/>
                <a:ea typeface="Calibri"/>
                <a:cs typeface="Calibri"/>
                <a:sym typeface="Calibri"/>
              </a:rPr>
              <a:t>Fully connected </a:t>
            </a:r>
            <a:r>
              <a:rPr lang="vi" sz="5000">
                <a:latin typeface="Calibri"/>
                <a:ea typeface="Calibri"/>
                <a:cs typeface="Calibri"/>
                <a:sym typeface="Calibri"/>
              </a:rPr>
              <a:t>layer</a:t>
            </a:r>
            <a:endParaRPr sz="5000">
              <a:latin typeface="Calibri"/>
              <a:ea typeface="Calibri"/>
              <a:cs typeface="Calibri"/>
              <a:sym typeface="Calibri"/>
            </a:endParaRPr>
          </a:p>
        </p:txBody>
      </p:sp>
      <p:sp>
        <p:nvSpPr>
          <p:cNvPr id="395" name="Google Shape;395;p49"/>
          <p:cNvSpPr/>
          <p:nvPr/>
        </p:nvSpPr>
        <p:spPr>
          <a:xfrm>
            <a:off x="198875" y="1699875"/>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6" name="Google Shape;396;p49"/>
          <p:cNvSpPr txBox="1"/>
          <p:nvPr/>
        </p:nvSpPr>
        <p:spPr>
          <a:xfrm>
            <a:off x="904525" y="1410025"/>
            <a:ext cx="73239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Là các lớp kết nối đầy đủ như mạng NN bình thường.</a:t>
            </a:r>
            <a:endParaRPr sz="3000">
              <a:latin typeface="Calibri"/>
              <a:ea typeface="Calibri"/>
              <a:cs typeface="Calibri"/>
              <a:sym typeface="Calibri"/>
            </a:endParaRPr>
          </a:p>
        </p:txBody>
      </p:sp>
      <p:sp>
        <p:nvSpPr>
          <p:cNvPr id="397" name="Google Shape;397;p49"/>
          <p:cNvSpPr/>
          <p:nvPr/>
        </p:nvSpPr>
        <p:spPr>
          <a:xfrm>
            <a:off x="198875" y="2979200"/>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8" name="Google Shape;398;p49"/>
          <p:cNvSpPr txBox="1"/>
          <p:nvPr/>
        </p:nvSpPr>
        <p:spPr>
          <a:xfrm>
            <a:off x="910050" y="2645750"/>
            <a:ext cx="73239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Dàn phẳng bức ảnh ra thành 1 vecto thay vì là mảng nhiều chiều</a:t>
            </a:r>
            <a:endParaRPr sz="3000">
              <a:latin typeface="Calibri"/>
              <a:ea typeface="Calibri"/>
              <a:cs typeface="Calibri"/>
              <a:sym typeface="Calibri"/>
            </a:endParaRPr>
          </a:p>
        </p:txBody>
      </p:sp>
      <p:sp>
        <p:nvSpPr>
          <p:cNvPr id="399" name="Google Shape;399;p49"/>
          <p:cNvSpPr/>
          <p:nvPr/>
        </p:nvSpPr>
        <p:spPr>
          <a:xfrm>
            <a:off x="198875" y="4174200"/>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0" name="Google Shape;400;p49"/>
          <p:cNvSpPr txBox="1"/>
          <p:nvPr/>
        </p:nvSpPr>
        <p:spPr>
          <a:xfrm>
            <a:off x="956000" y="3984350"/>
            <a:ext cx="7066500" cy="7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Calibri"/>
                <a:ea typeface="Calibri"/>
                <a:cs typeface="Calibri"/>
                <a:sym typeface="Calibri"/>
              </a:rPr>
              <a:t>Tại layer cuối cùng sẽ dùng hàm softmax.</a:t>
            </a:r>
            <a:endParaRPr sz="3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0"/>
          <p:cNvPicPr preferRelativeResize="0"/>
          <p:nvPr/>
        </p:nvPicPr>
        <p:blipFill>
          <a:blip r:embed="rId3">
            <a:alphaModFix/>
          </a:blip>
          <a:stretch>
            <a:fillRect/>
          </a:stretch>
        </p:blipFill>
        <p:spPr>
          <a:xfrm>
            <a:off x="447675" y="1490663"/>
            <a:ext cx="8248650" cy="231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5000">
                <a:latin typeface="Calibri"/>
                <a:ea typeface="Calibri"/>
                <a:cs typeface="Calibri"/>
                <a:sym typeface="Calibri"/>
              </a:rPr>
              <a:t>Softmax Layer</a:t>
            </a:r>
            <a:endParaRPr sz="5000">
              <a:latin typeface="Calibri"/>
              <a:ea typeface="Calibri"/>
              <a:cs typeface="Calibri"/>
              <a:sym typeface="Calibri"/>
            </a:endParaRPr>
          </a:p>
        </p:txBody>
      </p:sp>
      <p:sp>
        <p:nvSpPr>
          <p:cNvPr id="411" name="Google Shape;411;p51"/>
          <p:cNvSpPr txBox="1"/>
          <p:nvPr/>
        </p:nvSpPr>
        <p:spPr>
          <a:xfrm>
            <a:off x="6121850" y="1062600"/>
            <a:ext cx="2942100" cy="88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2300">
                <a:latin typeface="Calibri"/>
                <a:ea typeface="Calibri"/>
                <a:cs typeface="Calibri"/>
                <a:sym typeface="Calibri"/>
              </a:rPr>
              <a:t> </a:t>
            </a:r>
            <a:endParaRPr sz="2300">
              <a:latin typeface="Calibri"/>
              <a:ea typeface="Calibri"/>
              <a:cs typeface="Calibri"/>
              <a:sym typeface="Calibri"/>
            </a:endParaRPr>
          </a:p>
        </p:txBody>
      </p:sp>
      <p:pic>
        <p:nvPicPr>
          <p:cNvPr id="412" name="Google Shape;412;p51"/>
          <p:cNvPicPr preferRelativeResize="0"/>
          <p:nvPr/>
        </p:nvPicPr>
        <p:blipFill>
          <a:blip r:embed="rId3">
            <a:alphaModFix/>
          </a:blip>
          <a:stretch>
            <a:fillRect/>
          </a:stretch>
        </p:blipFill>
        <p:spPr>
          <a:xfrm>
            <a:off x="152400" y="1719200"/>
            <a:ext cx="5955128" cy="3191525"/>
          </a:xfrm>
          <a:prstGeom prst="rect">
            <a:avLst/>
          </a:prstGeom>
          <a:noFill/>
          <a:ln>
            <a:noFill/>
          </a:ln>
        </p:spPr>
      </p:pic>
      <p:pic>
        <p:nvPicPr>
          <p:cNvPr id="413" name="Google Shape;413;p51"/>
          <p:cNvPicPr preferRelativeResize="0"/>
          <p:nvPr/>
        </p:nvPicPr>
        <p:blipFill>
          <a:blip r:embed="rId4">
            <a:alphaModFix/>
          </a:blip>
          <a:stretch>
            <a:fillRect/>
          </a:stretch>
        </p:blipFill>
        <p:spPr>
          <a:xfrm>
            <a:off x="6061325" y="1118850"/>
            <a:ext cx="3002624" cy="21433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5000">
                <a:latin typeface="Calibri"/>
                <a:ea typeface="Calibri"/>
                <a:cs typeface="Calibri"/>
                <a:sym typeface="Calibri"/>
              </a:rPr>
              <a:t>Activation Functions</a:t>
            </a:r>
            <a:endParaRPr sz="5000">
              <a:latin typeface="Calibri"/>
              <a:ea typeface="Calibri"/>
              <a:cs typeface="Calibri"/>
              <a:sym typeface="Calibri"/>
            </a:endParaRPr>
          </a:p>
        </p:txBody>
      </p:sp>
      <p:sp>
        <p:nvSpPr>
          <p:cNvPr id="419" name="Google Shape;419;p52"/>
          <p:cNvSpPr txBox="1"/>
          <p:nvPr/>
        </p:nvSpPr>
        <p:spPr>
          <a:xfrm>
            <a:off x="6492925" y="1424025"/>
            <a:ext cx="2553300" cy="88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2300">
                <a:latin typeface="Calibri"/>
                <a:ea typeface="Calibri"/>
                <a:cs typeface="Calibri"/>
                <a:sym typeface="Calibri"/>
              </a:rPr>
              <a:t>áp dụng hàm kích hoạt cho đầu ra của mỗi lớp</a:t>
            </a:r>
            <a:endParaRPr sz="2300">
              <a:latin typeface="Calibri"/>
              <a:ea typeface="Calibri"/>
              <a:cs typeface="Calibri"/>
              <a:sym typeface="Calibri"/>
            </a:endParaRPr>
          </a:p>
        </p:txBody>
      </p:sp>
      <p:pic>
        <p:nvPicPr>
          <p:cNvPr id="420" name="Google Shape;420;p52"/>
          <p:cNvPicPr preferRelativeResize="0"/>
          <p:nvPr/>
        </p:nvPicPr>
        <p:blipFill>
          <a:blip r:embed="rId3">
            <a:alphaModFix/>
          </a:blip>
          <a:stretch>
            <a:fillRect/>
          </a:stretch>
        </p:blipFill>
        <p:spPr>
          <a:xfrm>
            <a:off x="194325" y="1424025"/>
            <a:ext cx="6090699" cy="3060575"/>
          </a:xfrm>
          <a:prstGeom prst="rect">
            <a:avLst/>
          </a:prstGeom>
          <a:noFill/>
          <a:ln>
            <a:noFill/>
          </a:ln>
        </p:spPr>
      </p:pic>
      <p:sp>
        <p:nvSpPr>
          <p:cNvPr id="421" name="Google Shape;421;p52"/>
          <p:cNvSpPr/>
          <p:nvPr/>
        </p:nvSpPr>
        <p:spPr>
          <a:xfrm>
            <a:off x="5867050" y="1520450"/>
            <a:ext cx="5622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5000">
                <a:latin typeface="Calibri"/>
                <a:ea typeface="Calibri"/>
                <a:cs typeface="Calibri"/>
                <a:sym typeface="Calibri"/>
              </a:rPr>
              <a:t>Thang đo độ chính xác</a:t>
            </a:r>
            <a:endParaRPr sz="5000">
              <a:latin typeface="Calibri"/>
              <a:ea typeface="Calibri"/>
              <a:cs typeface="Calibri"/>
              <a:sym typeface="Calibri"/>
            </a:endParaRPr>
          </a:p>
        </p:txBody>
      </p:sp>
      <p:sp>
        <p:nvSpPr>
          <p:cNvPr id="427" name="Google Shape;427;p53"/>
          <p:cNvSpPr txBox="1"/>
          <p:nvPr/>
        </p:nvSpPr>
        <p:spPr>
          <a:xfrm>
            <a:off x="437700" y="1910075"/>
            <a:ext cx="870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700">
                <a:solidFill>
                  <a:schemeClr val="dk1"/>
                </a:solidFill>
                <a:latin typeface="Playfair Display"/>
                <a:ea typeface="Playfair Display"/>
                <a:cs typeface="Playfair Display"/>
                <a:sym typeface="Playfair Display"/>
              </a:rPr>
              <a:t>Ở bài toán nhận dạng này, chúng ta sẽ sử dụng thang đo chính xác Accuracy.</a:t>
            </a:r>
            <a:endParaRPr sz="2700">
              <a:solidFill>
                <a:schemeClr val="dk1"/>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74" name="Shape 174"/>
        <p:cNvGrpSpPr/>
        <p:nvPr/>
      </p:nvGrpSpPr>
      <p:grpSpPr>
        <a:xfrm>
          <a:off x="0" y="0"/>
          <a:ext cx="0" cy="0"/>
          <a:chOff x="0" y="0"/>
          <a:chExt cx="0" cy="0"/>
        </a:xfrm>
      </p:grpSpPr>
      <p:sp>
        <p:nvSpPr>
          <p:cNvPr id="175" name="Google Shape;175;p27"/>
          <p:cNvSpPr txBox="1"/>
          <p:nvPr/>
        </p:nvSpPr>
        <p:spPr>
          <a:xfrm>
            <a:off x="372300" y="396900"/>
            <a:ext cx="4341900" cy="1077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vi" sz="3000">
                <a:solidFill>
                  <a:schemeClr val="dk1"/>
                </a:solidFill>
                <a:latin typeface="Playfair Display"/>
                <a:ea typeface="Playfair Display"/>
                <a:cs typeface="Playfair Display"/>
                <a:sym typeface="Playfair Display"/>
              </a:rPr>
              <a:t>Danh sách thành viên</a:t>
            </a:r>
            <a:endParaRPr b="1" sz="3000">
              <a:solidFill>
                <a:schemeClr val="dk1"/>
              </a:solidFill>
              <a:latin typeface="Playfair Display"/>
              <a:ea typeface="Playfair Display"/>
              <a:cs typeface="Playfair Display"/>
              <a:sym typeface="Playfair Display"/>
            </a:endParaRPr>
          </a:p>
          <a:p>
            <a:pPr indent="0" lvl="0" marL="0" marR="0" rtl="0" algn="l">
              <a:lnSpc>
                <a:spcPct val="120000"/>
              </a:lnSpc>
              <a:spcBef>
                <a:spcPts val="0"/>
              </a:spcBef>
              <a:spcAft>
                <a:spcPts val="0"/>
              </a:spcAft>
              <a:buClr>
                <a:srgbClr val="000000"/>
              </a:buClr>
              <a:buSzPts val="4000"/>
              <a:buFont typeface="Arial"/>
              <a:buNone/>
            </a:pPr>
            <a:r>
              <a:t/>
            </a:r>
            <a:endParaRPr sz="4000">
              <a:solidFill>
                <a:srgbClr val="0B1320"/>
              </a:solidFill>
              <a:latin typeface="Playfair Display Black"/>
              <a:ea typeface="Playfair Display Black"/>
              <a:cs typeface="Playfair Display Black"/>
              <a:sym typeface="Playfair Display Black"/>
            </a:endParaRPr>
          </a:p>
        </p:txBody>
      </p:sp>
      <p:grpSp>
        <p:nvGrpSpPr>
          <p:cNvPr id="176" name="Google Shape;176;p27"/>
          <p:cNvGrpSpPr/>
          <p:nvPr/>
        </p:nvGrpSpPr>
        <p:grpSpPr>
          <a:xfrm>
            <a:off x="88200" y="2244800"/>
            <a:ext cx="4341922" cy="831317"/>
            <a:chOff x="0" y="-38100"/>
            <a:chExt cx="1737603" cy="850800"/>
          </a:xfrm>
        </p:grpSpPr>
        <p:sp>
          <p:nvSpPr>
            <p:cNvPr id="177" name="Google Shape;177;p27"/>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78" name="Google Shape;178;p27"/>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cxnSp>
        <p:nvCxnSpPr>
          <p:cNvPr id="179" name="Google Shape;179;p27"/>
          <p:cNvCxnSpPr/>
          <p:nvPr/>
        </p:nvCxnSpPr>
        <p:spPr>
          <a:xfrm>
            <a:off x="4216625" y="615025"/>
            <a:ext cx="3601500" cy="3000"/>
          </a:xfrm>
          <a:prstGeom prst="straightConnector1">
            <a:avLst/>
          </a:prstGeom>
          <a:noFill/>
          <a:ln cap="flat" cmpd="sng" w="38100">
            <a:solidFill>
              <a:srgbClr val="0B1320"/>
            </a:solidFill>
            <a:prstDash val="solid"/>
            <a:round/>
            <a:headEnd len="sm" w="sm" type="none"/>
            <a:tailEnd len="sm" w="sm" type="none"/>
          </a:ln>
        </p:spPr>
      </p:cxnSp>
      <p:grpSp>
        <p:nvGrpSpPr>
          <p:cNvPr id="180" name="Google Shape;180;p27"/>
          <p:cNvGrpSpPr/>
          <p:nvPr/>
        </p:nvGrpSpPr>
        <p:grpSpPr>
          <a:xfrm>
            <a:off x="7978099" y="514350"/>
            <a:ext cx="203426" cy="204338"/>
            <a:chOff x="1813" y="0"/>
            <a:chExt cx="809173" cy="812800"/>
          </a:xfrm>
        </p:grpSpPr>
        <p:sp>
          <p:nvSpPr>
            <p:cNvPr id="181" name="Google Shape;181;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2" name="Google Shape;182;p2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83" name="Google Shape;183;p27"/>
          <p:cNvGrpSpPr/>
          <p:nvPr/>
        </p:nvGrpSpPr>
        <p:grpSpPr>
          <a:xfrm>
            <a:off x="8259937" y="514350"/>
            <a:ext cx="203426" cy="204338"/>
            <a:chOff x="1813" y="0"/>
            <a:chExt cx="809173" cy="812800"/>
          </a:xfrm>
        </p:grpSpPr>
        <p:sp>
          <p:nvSpPr>
            <p:cNvPr id="184" name="Google Shape;184;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 name="Google Shape;185;p2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86" name="Google Shape;186;p27"/>
          <p:cNvGrpSpPr/>
          <p:nvPr/>
        </p:nvGrpSpPr>
        <p:grpSpPr>
          <a:xfrm>
            <a:off x="8540449" y="514350"/>
            <a:ext cx="203426" cy="204338"/>
            <a:chOff x="1813" y="0"/>
            <a:chExt cx="809173" cy="812800"/>
          </a:xfrm>
        </p:grpSpPr>
        <p:sp>
          <p:nvSpPr>
            <p:cNvPr id="187" name="Google Shape;187;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8" name="Google Shape;188;p2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89" name="Google Shape;189;p27"/>
          <p:cNvSpPr txBox="1"/>
          <p:nvPr/>
        </p:nvSpPr>
        <p:spPr>
          <a:xfrm>
            <a:off x="0" y="2218975"/>
            <a:ext cx="4341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1700">
                <a:solidFill>
                  <a:schemeClr val="dk1"/>
                </a:solidFill>
                <a:latin typeface="Playfair Display"/>
                <a:ea typeface="Playfair Display"/>
                <a:cs typeface="Playfair Display"/>
                <a:sym typeface="Playfair Display"/>
              </a:rPr>
              <a:t>Đinh Vũ Hà</a:t>
            </a:r>
            <a:r>
              <a:rPr b="1" lang="vi" sz="1700">
                <a:solidFill>
                  <a:schemeClr val="dk1"/>
                </a:solidFill>
                <a:latin typeface="Playfair Display"/>
                <a:ea typeface="Playfair Display"/>
                <a:cs typeface="Playfair Display"/>
                <a:sym typeface="Playfair Display"/>
              </a:rPr>
              <a:t>                </a:t>
            </a:r>
            <a:endParaRPr b="1" sz="17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vi" sz="1700">
                <a:solidFill>
                  <a:schemeClr val="dk1"/>
                </a:solidFill>
                <a:latin typeface="Playfair Display"/>
                <a:ea typeface="Playfair Display"/>
                <a:cs typeface="Playfair Display"/>
                <a:sym typeface="Playfair Display"/>
              </a:rPr>
              <a:t>2113269</a:t>
            </a:r>
            <a:endParaRPr sz="1700">
              <a:solidFill>
                <a:schemeClr val="dk1"/>
              </a:solidFill>
              <a:latin typeface="Playfair Display"/>
              <a:ea typeface="Playfair Display"/>
              <a:cs typeface="Playfair Display"/>
              <a:sym typeface="Playfair Display"/>
            </a:endParaRPr>
          </a:p>
        </p:txBody>
      </p:sp>
      <p:grpSp>
        <p:nvGrpSpPr>
          <p:cNvPr id="190" name="Google Shape;190;p27"/>
          <p:cNvGrpSpPr/>
          <p:nvPr/>
        </p:nvGrpSpPr>
        <p:grpSpPr>
          <a:xfrm>
            <a:off x="4714200" y="2244774"/>
            <a:ext cx="4341922" cy="831317"/>
            <a:chOff x="0" y="-38100"/>
            <a:chExt cx="1737603" cy="850800"/>
          </a:xfrm>
        </p:grpSpPr>
        <p:sp>
          <p:nvSpPr>
            <p:cNvPr id="191" name="Google Shape;191;p27"/>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92" name="Google Shape;192;p27"/>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93" name="Google Shape;193;p27"/>
          <p:cNvSpPr txBox="1"/>
          <p:nvPr/>
        </p:nvSpPr>
        <p:spPr>
          <a:xfrm>
            <a:off x="4802100" y="2244775"/>
            <a:ext cx="3457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1700">
                <a:solidFill>
                  <a:schemeClr val="dk1"/>
                </a:solidFill>
                <a:latin typeface="Playfair Display"/>
                <a:ea typeface="Playfair Display"/>
                <a:cs typeface="Playfair Display"/>
                <a:sym typeface="Playfair Display"/>
              </a:rPr>
              <a:t>           Hoàng Gia Bảo</a:t>
            </a:r>
            <a:endParaRPr b="1"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vi" sz="1700">
                <a:solidFill>
                  <a:schemeClr val="dk1"/>
                </a:solidFill>
                <a:latin typeface="Playfair Display"/>
                <a:ea typeface="Playfair Display"/>
                <a:cs typeface="Playfair Display"/>
                <a:sym typeface="Playfair Display"/>
              </a:rPr>
              <a:t>                              2112855</a:t>
            </a:r>
            <a:endParaRPr b="1" sz="1700">
              <a:solidFill>
                <a:schemeClr val="dk1"/>
              </a:solidFill>
              <a:latin typeface="Playfair Display"/>
              <a:ea typeface="Playfair Display"/>
              <a:cs typeface="Playfair Display"/>
              <a:sym typeface="Playfair Display"/>
            </a:endParaRPr>
          </a:p>
        </p:txBody>
      </p:sp>
      <p:pic>
        <p:nvPicPr>
          <p:cNvPr id="194" name="Google Shape;194;p27"/>
          <p:cNvPicPr preferRelativeResize="0"/>
          <p:nvPr/>
        </p:nvPicPr>
        <p:blipFill>
          <a:blip r:embed="rId3">
            <a:alphaModFix/>
          </a:blip>
          <a:stretch>
            <a:fillRect/>
          </a:stretch>
        </p:blipFill>
        <p:spPr>
          <a:xfrm>
            <a:off x="1684900" y="1111250"/>
            <a:ext cx="1061374" cy="1061374"/>
          </a:xfrm>
          <a:prstGeom prst="rect">
            <a:avLst/>
          </a:prstGeom>
          <a:noFill/>
          <a:ln>
            <a:noFill/>
          </a:ln>
        </p:spPr>
      </p:pic>
      <p:pic>
        <p:nvPicPr>
          <p:cNvPr id="195" name="Google Shape;195;p27"/>
          <p:cNvPicPr preferRelativeResize="0"/>
          <p:nvPr/>
        </p:nvPicPr>
        <p:blipFill>
          <a:blip r:embed="rId4">
            <a:alphaModFix/>
          </a:blip>
          <a:stretch>
            <a:fillRect/>
          </a:stretch>
        </p:blipFill>
        <p:spPr>
          <a:xfrm>
            <a:off x="6278338" y="1162088"/>
            <a:ext cx="1061393" cy="959701"/>
          </a:xfrm>
          <a:prstGeom prst="rect">
            <a:avLst/>
          </a:prstGeom>
          <a:noFill/>
          <a:ln>
            <a:noFill/>
          </a:ln>
        </p:spPr>
      </p:pic>
      <p:grpSp>
        <p:nvGrpSpPr>
          <p:cNvPr id="196" name="Google Shape;196;p27"/>
          <p:cNvGrpSpPr/>
          <p:nvPr/>
        </p:nvGrpSpPr>
        <p:grpSpPr>
          <a:xfrm>
            <a:off x="88200" y="4022377"/>
            <a:ext cx="4341922" cy="889596"/>
            <a:chOff x="0" y="-38100"/>
            <a:chExt cx="1737603" cy="850800"/>
          </a:xfrm>
        </p:grpSpPr>
        <p:sp>
          <p:nvSpPr>
            <p:cNvPr id="197" name="Google Shape;197;p27"/>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98" name="Google Shape;198;p27"/>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99" name="Google Shape;199;p27"/>
          <p:cNvSpPr txBox="1"/>
          <p:nvPr/>
        </p:nvSpPr>
        <p:spPr>
          <a:xfrm>
            <a:off x="88200" y="4080975"/>
            <a:ext cx="4341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1700">
                <a:solidFill>
                  <a:schemeClr val="dk1"/>
                </a:solidFill>
                <a:latin typeface="Playfair Display"/>
                <a:ea typeface="Playfair Display"/>
                <a:cs typeface="Playfair Display"/>
                <a:sym typeface="Playfair Display"/>
              </a:rPr>
              <a:t>Phạm Việt Cường         </a:t>
            </a:r>
            <a:endParaRPr b="1" sz="17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lang="vi" sz="1700">
                <a:solidFill>
                  <a:schemeClr val="dk1"/>
                </a:solidFill>
                <a:latin typeface="Playfair Display"/>
                <a:ea typeface="Playfair Display"/>
                <a:cs typeface="Playfair Display"/>
                <a:sym typeface="Playfair Display"/>
              </a:rPr>
              <a:t>1912830</a:t>
            </a:r>
            <a:endParaRPr sz="1700">
              <a:solidFill>
                <a:schemeClr val="dk1"/>
              </a:solidFill>
              <a:latin typeface="Playfair Display"/>
              <a:ea typeface="Playfair Display"/>
              <a:cs typeface="Playfair Display"/>
              <a:sym typeface="Playfair Display"/>
            </a:endParaRPr>
          </a:p>
        </p:txBody>
      </p:sp>
      <p:pic>
        <p:nvPicPr>
          <p:cNvPr id="200" name="Google Shape;200;p27"/>
          <p:cNvPicPr preferRelativeResize="0"/>
          <p:nvPr/>
        </p:nvPicPr>
        <p:blipFill>
          <a:blip r:embed="rId5">
            <a:alphaModFix/>
          </a:blip>
          <a:stretch>
            <a:fillRect/>
          </a:stretch>
        </p:blipFill>
        <p:spPr>
          <a:xfrm>
            <a:off x="1684888" y="2994825"/>
            <a:ext cx="1061376" cy="959700"/>
          </a:xfrm>
          <a:prstGeom prst="rect">
            <a:avLst/>
          </a:prstGeom>
          <a:noFill/>
          <a:ln>
            <a:noFill/>
          </a:ln>
        </p:spPr>
      </p:pic>
      <p:grpSp>
        <p:nvGrpSpPr>
          <p:cNvPr id="201" name="Google Shape;201;p27"/>
          <p:cNvGrpSpPr/>
          <p:nvPr/>
        </p:nvGrpSpPr>
        <p:grpSpPr>
          <a:xfrm>
            <a:off x="4714200" y="4022375"/>
            <a:ext cx="4341922" cy="889596"/>
            <a:chOff x="0" y="-38102"/>
            <a:chExt cx="1737603" cy="850800"/>
          </a:xfrm>
        </p:grpSpPr>
        <p:sp>
          <p:nvSpPr>
            <p:cNvPr id="202" name="Google Shape;202;p27"/>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03" name="Google Shape;203;p27"/>
            <p:cNvSpPr txBox="1"/>
            <p:nvPr/>
          </p:nvSpPr>
          <p:spPr>
            <a:xfrm>
              <a:off x="30465" y="-38102"/>
              <a:ext cx="7821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04" name="Google Shape;204;p27"/>
          <p:cNvSpPr txBox="1"/>
          <p:nvPr/>
        </p:nvSpPr>
        <p:spPr>
          <a:xfrm>
            <a:off x="4802088" y="4080975"/>
            <a:ext cx="4341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dk1"/>
                </a:solidFill>
                <a:latin typeface="Playfair Display"/>
                <a:ea typeface="Playfair Display"/>
                <a:cs typeface="Playfair Display"/>
                <a:sym typeface="Playfair Display"/>
              </a:rPr>
              <a:t>                         Bùi Anh Khoa </a:t>
            </a:r>
            <a:endParaRPr b="1" sz="17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vi" sz="1700">
                <a:solidFill>
                  <a:schemeClr val="dk1"/>
                </a:solidFill>
                <a:latin typeface="Playfair Display"/>
                <a:ea typeface="Playfair Display"/>
                <a:cs typeface="Playfair Display"/>
                <a:sym typeface="Playfair Display"/>
              </a:rPr>
              <a:t>                             2011408</a:t>
            </a:r>
            <a:endParaRPr sz="1700">
              <a:solidFill>
                <a:schemeClr val="dk1"/>
              </a:solidFill>
              <a:latin typeface="Playfair Display"/>
              <a:ea typeface="Playfair Display"/>
              <a:cs typeface="Playfair Display"/>
              <a:sym typeface="Playfair Display"/>
            </a:endParaRPr>
          </a:p>
        </p:txBody>
      </p:sp>
      <p:pic>
        <p:nvPicPr>
          <p:cNvPr id="205" name="Google Shape;205;p27"/>
          <p:cNvPicPr preferRelativeResize="0"/>
          <p:nvPr/>
        </p:nvPicPr>
        <p:blipFill>
          <a:blip r:embed="rId6">
            <a:alphaModFix/>
          </a:blip>
          <a:stretch>
            <a:fillRect/>
          </a:stretch>
        </p:blipFill>
        <p:spPr>
          <a:xfrm>
            <a:off x="6278347" y="2982925"/>
            <a:ext cx="1061374" cy="10092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5000">
                <a:latin typeface="Calibri"/>
                <a:ea typeface="Calibri"/>
                <a:cs typeface="Calibri"/>
                <a:sym typeface="Calibri"/>
              </a:rPr>
              <a:t>Accuracy</a:t>
            </a:r>
            <a:endParaRPr sz="5000">
              <a:latin typeface="Calibri"/>
              <a:ea typeface="Calibri"/>
              <a:cs typeface="Calibri"/>
              <a:sym typeface="Calibri"/>
            </a:endParaRPr>
          </a:p>
        </p:txBody>
      </p:sp>
      <p:sp>
        <p:nvSpPr>
          <p:cNvPr id="433" name="Google Shape;433;p54"/>
          <p:cNvSpPr txBox="1"/>
          <p:nvPr/>
        </p:nvSpPr>
        <p:spPr>
          <a:xfrm>
            <a:off x="437575" y="1218900"/>
            <a:ext cx="8563500" cy="1165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vi" sz="2100">
                <a:latin typeface="Calibri"/>
                <a:ea typeface="Calibri"/>
                <a:cs typeface="Calibri"/>
                <a:sym typeface="Calibri"/>
              </a:rPr>
              <a:t>Tiêu chí đầu tiên để đánh giá một mô hình phân loại có chính xác hay không, cũng là tiêu chí phổ biến nhất khi huấn luyện mạng neuron, đó chính là độ chính xác (Accuracy):</a:t>
            </a:r>
            <a:endParaRPr sz="2100">
              <a:latin typeface="Calibri"/>
              <a:ea typeface="Calibri"/>
              <a:cs typeface="Calibri"/>
              <a:sym typeface="Calibri"/>
            </a:endParaRPr>
          </a:p>
        </p:txBody>
      </p:sp>
      <p:sp>
        <p:nvSpPr>
          <p:cNvPr id="434" name="Google Shape;434;p54"/>
          <p:cNvSpPr txBox="1"/>
          <p:nvPr/>
        </p:nvSpPr>
        <p:spPr>
          <a:xfrm>
            <a:off x="437575" y="3268275"/>
            <a:ext cx="87063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 sz="2000">
                <a:solidFill>
                  <a:schemeClr val="dk1"/>
                </a:solidFill>
                <a:latin typeface="Calibri"/>
                <a:ea typeface="Calibri"/>
                <a:cs typeface="Calibri"/>
                <a:sym typeface="Calibri"/>
              </a:rPr>
              <a:t>Độ chính xác (Accuracy) được tính bằng tỉ số giữa số mẫu phân loại đúng trên tổng tất cả số mẫu đưa vào phân loại, có nghĩa là bằng tổng số mẫu âm tính thật và dương tính thật chia cho tổng của âm tính thật, dương tính thật, âm tính giả và dương tính giả.</a:t>
            </a:r>
            <a:endParaRPr sz="2000">
              <a:solidFill>
                <a:schemeClr val="dk1"/>
              </a:solidFill>
              <a:latin typeface="Calibri"/>
              <a:ea typeface="Calibri"/>
              <a:cs typeface="Calibri"/>
              <a:sym typeface="Calibri"/>
            </a:endParaRPr>
          </a:p>
        </p:txBody>
      </p:sp>
      <p:pic>
        <p:nvPicPr>
          <p:cNvPr id="435" name="Google Shape;435;p54"/>
          <p:cNvPicPr preferRelativeResize="0"/>
          <p:nvPr/>
        </p:nvPicPr>
        <p:blipFill>
          <a:blip r:embed="rId3">
            <a:alphaModFix/>
          </a:blip>
          <a:stretch>
            <a:fillRect/>
          </a:stretch>
        </p:blipFill>
        <p:spPr>
          <a:xfrm>
            <a:off x="2328475" y="2384100"/>
            <a:ext cx="4328600" cy="91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5"/>
          <p:cNvPicPr preferRelativeResize="0"/>
          <p:nvPr/>
        </p:nvPicPr>
        <p:blipFill>
          <a:blip r:embed="rId3">
            <a:alphaModFix/>
          </a:blip>
          <a:stretch>
            <a:fillRect/>
          </a:stretch>
        </p:blipFill>
        <p:spPr>
          <a:xfrm>
            <a:off x="1406300" y="2304000"/>
            <a:ext cx="3924300" cy="1485900"/>
          </a:xfrm>
          <a:prstGeom prst="rect">
            <a:avLst/>
          </a:prstGeom>
          <a:noFill/>
          <a:ln>
            <a:noFill/>
          </a:ln>
        </p:spPr>
      </p:pic>
      <p:sp>
        <p:nvSpPr>
          <p:cNvPr id="441" name="Google Shape;441;p55"/>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vi" sz="5000">
                <a:latin typeface="Calibri"/>
                <a:ea typeface="Calibri"/>
                <a:cs typeface="Calibri"/>
                <a:sym typeface="Calibri"/>
              </a:rPr>
              <a:t>Sparse categorical cross-entropy</a:t>
            </a:r>
            <a:endParaRPr sz="5000">
              <a:latin typeface="Calibri"/>
              <a:ea typeface="Calibri"/>
              <a:cs typeface="Calibri"/>
              <a:sym typeface="Calibri"/>
            </a:endParaRPr>
          </a:p>
        </p:txBody>
      </p:sp>
      <p:sp>
        <p:nvSpPr>
          <p:cNvPr id="442" name="Google Shape;442;p55"/>
          <p:cNvSpPr txBox="1"/>
          <p:nvPr/>
        </p:nvSpPr>
        <p:spPr>
          <a:xfrm>
            <a:off x="489200" y="1171700"/>
            <a:ext cx="87063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vi" sz="2000">
                <a:solidFill>
                  <a:schemeClr val="dk1"/>
                </a:solidFill>
                <a:latin typeface="Calibri"/>
                <a:ea typeface="Calibri"/>
                <a:cs typeface="Calibri"/>
                <a:sym typeface="Calibri"/>
              </a:rPr>
              <a:t>Hàm mất mát phổ biến cho bài toán phân loại</a:t>
            </a:r>
            <a:endParaRPr sz="20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vi" sz="2000">
                <a:solidFill>
                  <a:schemeClr val="dk1"/>
                </a:solidFill>
                <a:latin typeface="Calibri"/>
                <a:ea typeface="Calibri"/>
                <a:cs typeface="Calibri"/>
                <a:sym typeface="Calibri"/>
              </a:rPr>
              <a:t>Tính toán cross-entropy giữa phân phối đích và phân phối dự đoán</a:t>
            </a:r>
            <a:endParaRPr sz="20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vi" sz="2000">
                <a:solidFill>
                  <a:schemeClr val="dk1"/>
                </a:solidFill>
                <a:latin typeface="Calibri"/>
                <a:ea typeface="Calibri"/>
                <a:cs typeface="Calibri"/>
                <a:sym typeface="Calibri"/>
              </a:rPr>
              <a:t>Đặc biệt phù hợp cho bài toán phân loại nhiều lớp (multi-class classification)</a:t>
            </a:r>
            <a:endParaRPr sz="20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spcBef>
                <a:spcPts val="0"/>
              </a:spcBef>
              <a:spcAft>
                <a:spcPts val="0"/>
              </a:spcAft>
              <a:buNone/>
            </a:pPr>
            <a:r>
              <a:t/>
            </a:r>
            <a:endParaRPr sz="2000">
              <a:solidFill>
                <a:schemeClr val="dk1"/>
              </a:solidFill>
              <a:latin typeface="Calibri"/>
              <a:ea typeface="Calibri"/>
              <a:cs typeface="Calibri"/>
              <a:sym typeface="Calibri"/>
            </a:endParaRPr>
          </a:p>
        </p:txBody>
      </p:sp>
      <p:sp>
        <p:nvSpPr>
          <p:cNvPr id="443" name="Google Shape;443;p55"/>
          <p:cNvSpPr txBox="1"/>
          <p:nvPr/>
        </p:nvSpPr>
        <p:spPr>
          <a:xfrm>
            <a:off x="573050" y="3645775"/>
            <a:ext cx="57585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vi" sz="2000">
                <a:solidFill>
                  <a:schemeClr val="dk1"/>
                </a:solidFill>
                <a:latin typeface="Calibri"/>
                <a:ea typeface="Calibri"/>
                <a:cs typeface="Calibri"/>
                <a:sym typeface="Calibri"/>
              </a:rPr>
              <a:t>Xử lý dữ liệu nhãn dạng one-hot encoding</a:t>
            </a:r>
            <a:endParaRPr sz="2000">
              <a:solidFill>
                <a:schemeClr val="dk1"/>
              </a:solidFill>
              <a:latin typeface="Calibri"/>
              <a:ea typeface="Calibri"/>
              <a:cs typeface="Calibri"/>
              <a:sym typeface="Calibri"/>
            </a:endParaRPr>
          </a:p>
          <a:p>
            <a:pPr indent="0" lvl="0" marL="0" rtl="0" algn="just">
              <a:spcBef>
                <a:spcPts val="0"/>
              </a:spcBef>
              <a:spcAft>
                <a:spcPts val="0"/>
              </a:spcAft>
              <a:buNone/>
            </a:pPr>
            <a:r>
              <a:rPr lang="vi" sz="2000">
                <a:solidFill>
                  <a:schemeClr val="dk1"/>
                </a:solidFill>
                <a:latin typeface="Calibri"/>
                <a:ea typeface="Calibri"/>
                <a:cs typeface="Calibri"/>
                <a:sym typeface="Calibri"/>
              </a:rPr>
              <a:t>Giá trị thấp tốt hơn, 0 là lý tưởng</a:t>
            </a:r>
            <a:endParaRPr sz="2000">
              <a:solidFill>
                <a:schemeClr val="dk1"/>
              </a:solidFill>
              <a:latin typeface="Calibri"/>
              <a:ea typeface="Calibri"/>
              <a:cs typeface="Calibri"/>
              <a:sym typeface="Calibri"/>
            </a:endParaRPr>
          </a:p>
          <a:p>
            <a:pPr indent="0" lvl="0" marL="0" rtl="0" algn="just">
              <a:spcBef>
                <a:spcPts val="0"/>
              </a:spcBef>
              <a:spcAft>
                <a:spcPts val="0"/>
              </a:spcAft>
              <a:buNone/>
            </a:pPr>
            <a:r>
              <a:rPr lang="vi" sz="2000">
                <a:solidFill>
                  <a:schemeClr val="dk1"/>
                </a:solidFill>
                <a:latin typeface="Calibri"/>
                <a:ea typeface="Calibri"/>
                <a:cs typeface="Calibri"/>
                <a:sym typeface="Calibri"/>
              </a:rPr>
              <a:t>Được sử dụng rộng rãi trong nhiều mô hình học sâu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47" name="Shape 447"/>
        <p:cNvGrpSpPr/>
        <p:nvPr/>
      </p:nvGrpSpPr>
      <p:grpSpPr>
        <a:xfrm>
          <a:off x="0" y="0"/>
          <a:ext cx="0" cy="0"/>
          <a:chOff x="0" y="0"/>
          <a:chExt cx="0" cy="0"/>
        </a:xfrm>
      </p:grpSpPr>
      <p:grpSp>
        <p:nvGrpSpPr>
          <p:cNvPr id="448" name="Google Shape;448;p56"/>
          <p:cNvGrpSpPr/>
          <p:nvPr/>
        </p:nvGrpSpPr>
        <p:grpSpPr>
          <a:xfrm>
            <a:off x="514350" y="442019"/>
            <a:ext cx="8115300" cy="4187131"/>
            <a:chOff x="0" y="-38100"/>
            <a:chExt cx="4274726" cy="2205567"/>
          </a:xfrm>
        </p:grpSpPr>
        <p:sp>
          <p:nvSpPr>
            <p:cNvPr id="449" name="Google Shape;449;p5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0" name="Google Shape;450;p56"/>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51" name="Google Shape;451;p56"/>
          <p:cNvSpPr txBox="1"/>
          <p:nvPr/>
        </p:nvSpPr>
        <p:spPr>
          <a:xfrm>
            <a:off x="1883097" y="3668800"/>
            <a:ext cx="6496200" cy="6465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200"/>
              <a:buFont typeface="Arial"/>
              <a:buNone/>
            </a:pPr>
            <a:r>
              <a:rPr lang="vi" sz="4200">
                <a:solidFill>
                  <a:srgbClr val="F3F6FA"/>
                </a:solidFill>
                <a:latin typeface="Playfair Display Black"/>
                <a:ea typeface="Playfair Display Black"/>
                <a:cs typeface="Playfair Display Black"/>
                <a:sym typeface="Playfair Display Black"/>
              </a:rPr>
              <a:t>Các công nghệ khác</a:t>
            </a:r>
            <a:endParaRPr b="0" i="0" sz="4200" u="none" cap="none" strike="noStrike">
              <a:solidFill>
                <a:srgbClr val="000000"/>
              </a:solidFill>
              <a:latin typeface="Arial"/>
              <a:ea typeface="Arial"/>
              <a:cs typeface="Arial"/>
              <a:sym typeface="Arial"/>
            </a:endParaRPr>
          </a:p>
        </p:txBody>
      </p:sp>
      <p:grpSp>
        <p:nvGrpSpPr>
          <p:cNvPr id="452" name="Google Shape;452;p56"/>
          <p:cNvGrpSpPr/>
          <p:nvPr/>
        </p:nvGrpSpPr>
        <p:grpSpPr>
          <a:xfrm>
            <a:off x="-1616745" y="2989760"/>
            <a:ext cx="3499828" cy="4307481"/>
            <a:chOff x="0" y="0"/>
            <a:chExt cx="9332874" cy="11486614"/>
          </a:xfrm>
        </p:grpSpPr>
        <p:grpSp>
          <p:nvGrpSpPr>
            <p:cNvPr id="453" name="Google Shape;453;p56"/>
            <p:cNvGrpSpPr/>
            <p:nvPr/>
          </p:nvGrpSpPr>
          <p:grpSpPr>
            <a:xfrm>
              <a:off x="0" y="0"/>
              <a:ext cx="9332874" cy="11486614"/>
              <a:chOff x="0" y="0"/>
              <a:chExt cx="660400" cy="812800"/>
            </a:xfrm>
          </p:grpSpPr>
          <p:sp>
            <p:nvSpPr>
              <p:cNvPr id="454" name="Google Shape;454;p5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5" name="Google Shape;455;p56"/>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56" name="Google Shape;456;p56"/>
            <p:cNvGrpSpPr/>
            <p:nvPr/>
          </p:nvGrpSpPr>
          <p:grpSpPr>
            <a:xfrm>
              <a:off x="545238" y="671062"/>
              <a:ext cx="8242398" cy="10144490"/>
              <a:chOff x="0" y="0"/>
              <a:chExt cx="660400" cy="812800"/>
            </a:xfrm>
          </p:grpSpPr>
          <p:sp>
            <p:nvSpPr>
              <p:cNvPr id="457" name="Google Shape;457;p5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8" name="Google Shape;458;p56"/>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59" name="Google Shape;459;p56"/>
            <p:cNvGrpSpPr/>
            <p:nvPr/>
          </p:nvGrpSpPr>
          <p:grpSpPr>
            <a:xfrm>
              <a:off x="1083502" y="1333541"/>
              <a:ext cx="7165870" cy="8819533"/>
              <a:chOff x="0" y="0"/>
              <a:chExt cx="660400" cy="812800"/>
            </a:xfrm>
          </p:grpSpPr>
          <p:sp>
            <p:nvSpPr>
              <p:cNvPr id="460" name="Google Shape;460;p5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1" name="Google Shape;461;p56"/>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grpSp>
        <p:nvGrpSpPr>
          <p:cNvPr id="462" name="Google Shape;462;p56"/>
          <p:cNvGrpSpPr/>
          <p:nvPr/>
        </p:nvGrpSpPr>
        <p:grpSpPr>
          <a:xfrm rot="10800000">
            <a:off x="6778765" y="-1639390"/>
            <a:ext cx="3499827" cy="4307481"/>
            <a:chOff x="0" y="0"/>
            <a:chExt cx="9332874" cy="11486614"/>
          </a:xfrm>
        </p:grpSpPr>
        <p:grpSp>
          <p:nvGrpSpPr>
            <p:cNvPr id="463" name="Google Shape;463;p56"/>
            <p:cNvGrpSpPr/>
            <p:nvPr/>
          </p:nvGrpSpPr>
          <p:grpSpPr>
            <a:xfrm>
              <a:off x="0" y="0"/>
              <a:ext cx="9332874" cy="11486614"/>
              <a:chOff x="0" y="0"/>
              <a:chExt cx="660400" cy="812800"/>
            </a:xfrm>
          </p:grpSpPr>
          <p:sp>
            <p:nvSpPr>
              <p:cNvPr id="464" name="Google Shape;464;p5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5" name="Google Shape;465;p56"/>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66" name="Google Shape;466;p56"/>
            <p:cNvGrpSpPr/>
            <p:nvPr/>
          </p:nvGrpSpPr>
          <p:grpSpPr>
            <a:xfrm>
              <a:off x="545238" y="671062"/>
              <a:ext cx="8242398" cy="10144490"/>
              <a:chOff x="0" y="0"/>
              <a:chExt cx="660400" cy="812800"/>
            </a:xfrm>
          </p:grpSpPr>
          <p:sp>
            <p:nvSpPr>
              <p:cNvPr id="467" name="Google Shape;467;p5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8" name="Google Shape;468;p56"/>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69" name="Google Shape;469;p56"/>
            <p:cNvGrpSpPr/>
            <p:nvPr/>
          </p:nvGrpSpPr>
          <p:grpSpPr>
            <a:xfrm>
              <a:off x="1083502" y="1333541"/>
              <a:ext cx="7165870" cy="8819533"/>
              <a:chOff x="0" y="0"/>
              <a:chExt cx="660400" cy="812800"/>
            </a:xfrm>
          </p:grpSpPr>
          <p:sp>
            <p:nvSpPr>
              <p:cNvPr id="470" name="Google Shape;470;p5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1" name="Google Shape;471;p56"/>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cxnSp>
        <p:nvCxnSpPr>
          <p:cNvPr id="472" name="Google Shape;472;p56"/>
          <p:cNvCxnSpPr/>
          <p:nvPr/>
        </p:nvCxnSpPr>
        <p:spPr>
          <a:xfrm>
            <a:off x="2319088" y="1122992"/>
            <a:ext cx="4899901" cy="0"/>
          </a:xfrm>
          <a:prstGeom prst="straightConnector1">
            <a:avLst/>
          </a:prstGeom>
          <a:noFill/>
          <a:ln cap="flat" cmpd="sng" w="38100">
            <a:solidFill>
              <a:srgbClr val="F3F6FA"/>
            </a:solidFill>
            <a:prstDash val="solid"/>
            <a:round/>
            <a:headEnd len="sm" w="sm" type="none"/>
            <a:tailEnd len="sm" w="sm" type="none"/>
          </a:ln>
        </p:spPr>
      </p:cxnSp>
      <p:grpSp>
        <p:nvGrpSpPr>
          <p:cNvPr id="473" name="Google Shape;473;p56"/>
          <p:cNvGrpSpPr/>
          <p:nvPr/>
        </p:nvGrpSpPr>
        <p:grpSpPr>
          <a:xfrm>
            <a:off x="7613005" y="1039880"/>
            <a:ext cx="203412" cy="204324"/>
            <a:chOff x="1813" y="0"/>
            <a:chExt cx="809173" cy="812800"/>
          </a:xfrm>
        </p:grpSpPr>
        <p:sp>
          <p:nvSpPr>
            <p:cNvPr id="474" name="Google Shape;474;p5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5" name="Google Shape;475;p56"/>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76" name="Google Shape;476;p56"/>
          <p:cNvGrpSpPr/>
          <p:nvPr/>
        </p:nvGrpSpPr>
        <p:grpSpPr>
          <a:xfrm>
            <a:off x="7894842" y="1039880"/>
            <a:ext cx="203412" cy="204324"/>
            <a:chOff x="1813" y="0"/>
            <a:chExt cx="809173" cy="812800"/>
          </a:xfrm>
        </p:grpSpPr>
        <p:sp>
          <p:nvSpPr>
            <p:cNvPr id="477" name="Google Shape;477;p5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78" name="Google Shape;478;p56"/>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79" name="Google Shape;479;p56"/>
          <p:cNvGrpSpPr/>
          <p:nvPr/>
        </p:nvGrpSpPr>
        <p:grpSpPr>
          <a:xfrm>
            <a:off x="8175366" y="1039880"/>
            <a:ext cx="203412" cy="204324"/>
            <a:chOff x="1813" y="0"/>
            <a:chExt cx="809173" cy="812800"/>
          </a:xfrm>
        </p:grpSpPr>
        <p:sp>
          <p:nvSpPr>
            <p:cNvPr id="480" name="Google Shape;480;p5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81" name="Google Shape;481;p56"/>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57"/>
          <p:cNvPicPr preferRelativeResize="0"/>
          <p:nvPr/>
        </p:nvPicPr>
        <p:blipFill>
          <a:blip r:embed="rId3">
            <a:alphaModFix/>
          </a:blip>
          <a:stretch>
            <a:fillRect/>
          </a:stretch>
        </p:blipFill>
        <p:spPr>
          <a:xfrm>
            <a:off x="152400" y="152400"/>
            <a:ext cx="8572500" cy="476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90" name="Shape 490"/>
        <p:cNvGrpSpPr/>
        <p:nvPr/>
      </p:nvGrpSpPr>
      <p:grpSpPr>
        <a:xfrm>
          <a:off x="0" y="0"/>
          <a:ext cx="0" cy="0"/>
          <a:chOff x="0" y="0"/>
          <a:chExt cx="0" cy="0"/>
        </a:xfrm>
      </p:grpSpPr>
      <p:grpSp>
        <p:nvGrpSpPr>
          <p:cNvPr id="491" name="Google Shape;491;p58"/>
          <p:cNvGrpSpPr/>
          <p:nvPr/>
        </p:nvGrpSpPr>
        <p:grpSpPr>
          <a:xfrm>
            <a:off x="514350" y="442021"/>
            <a:ext cx="8115140" cy="4187048"/>
            <a:chOff x="0" y="-38100"/>
            <a:chExt cx="4274726" cy="2205567"/>
          </a:xfrm>
        </p:grpSpPr>
        <p:sp>
          <p:nvSpPr>
            <p:cNvPr id="492" name="Google Shape;492;p58"/>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3" name="Google Shape;493;p58"/>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94" name="Google Shape;494;p58"/>
          <p:cNvSpPr txBox="1"/>
          <p:nvPr/>
        </p:nvSpPr>
        <p:spPr>
          <a:xfrm>
            <a:off x="1883097" y="3668800"/>
            <a:ext cx="6496200" cy="6465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200"/>
              <a:buFont typeface="Arial"/>
              <a:buNone/>
            </a:pPr>
            <a:r>
              <a:rPr lang="vi" sz="4200">
                <a:solidFill>
                  <a:srgbClr val="F3F6FA"/>
                </a:solidFill>
                <a:latin typeface="Playfair Display Black"/>
                <a:ea typeface="Playfair Display Black"/>
                <a:cs typeface="Playfair Display Black"/>
                <a:sym typeface="Playfair Display Black"/>
              </a:rPr>
              <a:t>Thiết kế và hiện thực</a:t>
            </a:r>
            <a:endParaRPr b="0" i="0" sz="4200" u="none" cap="none" strike="noStrike">
              <a:solidFill>
                <a:srgbClr val="000000"/>
              </a:solidFill>
              <a:latin typeface="Arial"/>
              <a:ea typeface="Arial"/>
              <a:cs typeface="Arial"/>
              <a:sym typeface="Arial"/>
            </a:endParaRPr>
          </a:p>
        </p:txBody>
      </p:sp>
      <p:grpSp>
        <p:nvGrpSpPr>
          <p:cNvPr id="495" name="Google Shape;495;p58"/>
          <p:cNvGrpSpPr/>
          <p:nvPr/>
        </p:nvGrpSpPr>
        <p:grpSpPr>
          <a:xfrm>
            <a:off x="-1616745" y="2989760"/>
            <a:ext cx="3499839" cy="4308289"/>
            <a:chOff x="0" y="0"/>
            <a:chExt cx="9332905" cy="11488772"/>
          </a:xfrm>
        </p:grpSpPr>
        <p:grpSp>
          <p:nvGrpSpPr>
            <p:cNvPr id="496" name="Google Shape;496;p58"/>
            <p:cNvGrpSpPr/>
            <p:nvPr/>
          </p:nvGrpSpPr>
          <p:grpSpPr>
            <a:xfrm>
              <a:off x="0" y="0"/>
              <a:ext cx="9332905" cy="11488772"/>
              <a:chOff x="0" y="0"/>
              <a:chExt cx="660400" cy="812950"/>
            </a:xfrm>
          </p:grpSpPr>
          <p:sp>
            <p:nvSpPr>
              <p:cNvPr id="497" name="Google Shape;497;p5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8" name="Google Shape;498;p58"/>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99" name="Google Shape;499;p58"/>
            <p:cNvGrpSpPr/>
            <p:nvPr/>
          </p:nvGrpSpPr>
          <p:grpSpPr>
            <a:xfrm>
              <a:off x="545238" y="671062"/>
              <a:ext cx="8242386" cy="10146348"/>
              <a:chOff x="0" y="0"/>
              <a:chExt cx="660400" cy="812950"/>
            </a:xfrm>
          </p:grpSpPr>
          <p:sp>
            <p:nvSpPr>
              <p:cNvPr id="500" name="Google Shape;500;p5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1" name="Google Shape;501;p58"/>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02" name="Google Shape;502;p58"/>
            <p:cNvGrpSpPr/>
            <p:nvPr/>
          </p:nvGrpSpPr>
          <p:grpSpPr>
            <a:xfrm>
              <a:off x="1083502" y="1333541"/>
              <a:ext cx="7165868" cy="8821158"/>
              <a:chOff x="0" y="0"/>
              <a:chExt cx="660400" cy="812950"/>
            </a:xfrm>
          </p:grpSpPr>
          <p:sp>
            <p:nvSpPr>
              <p:cNvPr id="503" name="Google Shape;503;p5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4" name="Google Shape;504;p58"/>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grpSp>
        <p:nvGrpSpPr>
          <p:cNvPr id="505" name="Google Shape;505;p58"/>
          <p:cNvGrpSpPr/>
          <p:nvPr/>
        </p:nvGrpSpPr>
        <p:grpSpPr>
          <a:xfrm rot="10800000">
            <a:off x="6778753" y="-1640199"/>
            <a:ext cx="3499839" cy="4308289"/>
            <a:chOff x="0" y="0"/>
            <a:chExt cx="9332905" cy="11488772"/>
          </a:xfrm>
        </p:grpSpPr>
        <p:grpSp>
          <p:nvGrpSpPr>
            <p:cNvPr id="506" name="Google Shape;506;p58"/>
            <p:cNvGrpSpPr/>
            <p:nvPr/>
          </p:nvGrpSpPr>
          <p:grpSpPr>
            <a:xfrm>
              <a:off x="0" y="0"/>
              <a:ext cx="9332905" cy="11488772"/>
              <a:chOff x="0" y="0"/>
              <a:chExt cx="660400" cy="812950"/>
            </a:xfrm>
          </p:grpSpPr>
          <p:sp>
            <p:nvSpPr>
              <p:cNvPr id="507" name="Google Shape;507;p5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8" name="Google Shape;508;p58"/>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09" name="Google Shape;509;p58"/>
            <p:cNvGrpSpPr/>
            <p:nvPr/>
          </p:nvGrpSpPr>
          <p:grpSpPr>
            <a:xfrm>
              <a:off x="545238" y="671062"/>
              <a:ext cx="8242386" cy="10146348"/>
              <a:chOff x="0" y="0"/>
              <a:chExt cx="660400" cy="812950"/>
            </a:xfrm>
          </p:grpSpPr>
          <p:sp>
            <p:nvSpPr>
              <p:cNvPr id="510" name="Google Shape;510;p5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1" name="Google Shape;511;p58"/>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12" name="Google Shape;512;p58"/>
            <p:cNvGrpSpPr/>
            <p:nvPr/>
          </p:nvGrpSpPr>
          <p:grpSpPr>
            <a:xfrm>
              <a:off x="1083502" y="1333541"/>
              <a:ext cx="7165868" cy="8821158"/>
              <a:chOff x="0" y="0"/>
              <a:chExt cx="660400" cy="812950"/>
            </a:xfrm>
          </p:grpSpPr>
          <p:sp>
            <p:nvSpPr>
              <p:cNvPr id="513" name="Google Shape;513;p5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4" name="Google Shape;514;p58"/>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cxnSp>
        <p:nvCxnSpPr>
          <p:cNvPr id="515" name="Google Shape;515;p58"/>
          <p:cNvCxnSpPr/>
          <p:nvPr/>
        </p:nvCxnSpPr>
        <p:spPr>
          <a:xfrm>
            <a:off x="2319088" y="1122992"/>
            <a:ext cx="4899900" cy="0"/>
          </a:xfrm>
          <a:prstGeom prst="straightConnector1">
            <a:avLst/>
          </a:prstGeom>
          <a:noFill/>
          <a:ln cap="flat" cmpd="sng" w="38100">
            <a:solidFill>
              <a:srgbClr val="F3F6FA"/>
            </a:solidFill>
            <a:prstDash val="solid"/>
            <a:round/>
            <a:headEnd len="sm" w="sm" type="none"/>
            <a:tailEnd len="sm" w="sm" type="none"/>
          </a:ln>
        </p:spPr>
      </p:cxnSp>
      <p:grpSp>
        <p:nvGrpSpPr>
          <p:cNvPr id="516" name="Google Shape;516;p58"/>
          <p:cNvGrpSpPr/>
          <p:nvPr/>
        </p:nvGrpSpPr>
        <p:grpSpPr>
          <a:xfrm>
            <a:off x="7613005" y="1039880"/>
            <a:ext cx="203426" cy="204338"/>
            <a:chOff x="1813" y="0"/>
            <a:chExt cx="809173" cy="812800"/>
          </a:xfrm>
        </p:grpSpPr>
        <p:sp>
          <p:nvSpPr>
            <p:cNvPr id="517" name="Google Shape;517;p5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8" name="Google Shape;518;p58"/>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19" name="Google Shape;519;p58"/>
          <p:cNvGrpSpPr/>
          <p:nvPr/>
        </p:nvGrpSpPr>
        <p:grpSpPr>
          <a:xfrm>
            <a:off x="7894842" y="1039880"/>
            <a:ext cx="203426" cy="204338"/>
            <a:chOff x="1813" y="0"/>
            <a:chExt cx="809173" cy="812800"/>
          </a:xfrm>
        </p:grpSpPr>
        <p:sp>
          <p:nvSpPr>
            <p:cNvPr id="520" name="Google Shape;520;p5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1" name="Google Shape;521;p58"/>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22" name="Google Shape;522;p58"/>
          <p:cNvGrpSpPr/>
          <p:nvPr/>
        </p:nvGrpSpPr>
        <p:grpSpPr>
          <a:xfrm>
            <a:off x="8175366" y="1039880"/>
            <a:ext cx="203426" cy="204338"/>
            <a:chOff x="1813" y="0"/>
            <a:chExt cx="809173" cy="812800"/>
          </a:xfrm>
        </p:grpSpPr>
        <p:sp>
          <p:nvSpPr>
            <p:cNvPr id="523" name="Google Shape;523;p5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4" name="Google Shape;524;p58"/>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9"/>
          <p:cNvSpPr txBox="1"/>
          <p:nvPr/>
        </p:nvSpPr>
        <p:spPr>
          <a:xfrm>
            <a:off x="0" y="43050"/>
            <a:ext cx="3567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900">
                <a:latin typeface="Playfair Display"/>
                <a:ea typeface="Playfair Display"/>
                <a:cs typeface="Playfair Display"/>
                <a:sym typeface="Playfair Display"/>
              </a:rPr>
              <a:t>Tiền xử lý dữ liệu</a:t>
            </a:r>
            <a:endParaRPr sz="2900">
              <a:latin typeface="Playfair Display"/>
              <a:ea typeface="Playfair Display"/>
              <a:cs typeface="Playfair Display"/>
              <a:sym typeface="Playfair Display"/>
            </a:endParaRPr>
          </a:p>
        </p:txBody>
      </p:sp>
      <p:sp>
        <p:nvSpPr>
          <p:cNvPr id="530" name="Google Shape;530;p59"/>
          <p:cNvSpPr txBox="1"/>
          <p:nvPr/>
        </p:nvSpPr>
        <p:spPr>
          <a:xfrm>
            <a:off x="345325" y="783325"/>
            <a:ext cx="2040000" cy="10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50">
                <a:solidFill>
                  <a:schemeClr val="dk1"/>
                </a:solidFill>
                <a:highlight>
                  <a:srgbClr val="FFFFFF"/>
                </a:highlight>
                <a:latin typeface="Playfair Display"/>
                <a:ea typeface="Playfair Display"/>
                <a:cs typeface="Playfair Display"/>
                <a:sym typeface="Playfair Display"/>
              </a:rPr>
              <a:t> </a:t>
            </a:r>
            <a:r>
              <a:rPr lang="vi" sz="1850">
                <a:solidFill>
                  <a:schemeClr val="dk1"/>
                </a:solidFill>
                <a:highlight>
                  <a:srgbClr val="FFFFFF"/>
                </a:highlight>
                <a:latin typeface="Playfair Display"/>
                <a:ea typeface="Playfair Display"/>
                <a:cs typeface="Playfair Display"/>
                <a:sym typeface="Playfair Display"/>
              </a:rPr>
              <a:t>R</a:t>
            </a:r>
            <a:r>
              <a:rPr lang="vi" sz="1850">
                <a:solidFill>
                  <a:schemeClr val="dk1"/>
                </a:solidFill>
                <a:highlight>
                  <a:srgbClr val="FFFFFF"/>
                </a:highlight>
                <a:latin typeface="Playfair Display"/>
                <a:ea typeface="Playfair Display"/>
                <a:cs typeface="Playfair Display"/>
                <a:sym typeface="Playfair Display"/>
              </a:rPr>
              <a:t>esize ảnh lại thành kích thước 48 x 48 pixel</a:t>
            </a:r>
            <a:endParaRPr sz="2200">
              <a:latin typeface="Playfair Display"/>
              <a:ea typeface="Playfair Display"/>
              <a:cs typeface="Playfair Display"/>
              <a:sym typeface="Playfair Display"/>
            </a:endParaRPr>
          </a:p>
        </p:txBody>
      </p:sp>
      <p:pic>
        <p:nvPicPr>
          <p:cNvPr id="531" name="Google Shape;531;p59"/>
          <p:cNvPicPr preferRelativeResize="0"/>
          <p:nvPr/>
        </p:nvPicPr>
        <p:blipFill>
          <a:blip r:embed="rId3">
            <a:alphaModFix/>
          </a:blip>
          <a:stretch>
            <a:fillRect/>
          </a:stretch>
        </p:blipFill>
        <p:spPr>
          <a:xfrm>
            <a:off x="564523" y="2571750"/>
            <a:ext cx="1737201" cy="1737225"/>
          </a:xfrm>
          <a:prstGeom prst="rect">
            <a:avLst/>
          </a:prstGeom>
          <a:noFill/>
          <a:ln>
            <a:noFill/>
          </a:ln>
        </p:spPr>
      </p:pic>
      <p:pic>
        <p:nvPicPr>
          <p:cNvPr id="532" name="Google Shape;532;p59"/>
          <p:cNvPicPr preferRelativeResize="0"/>
          <p:nvPr/>
        </p:nvPicPr>
        <p:blipFill>
          <a:blip r:embed="rId4">
            <a:alphaModFix/>
          </a:blip>
          <a:stretch>
            <a:fillRect/>
          </a:stretch>
        </p:blipFill>
        <p:spPr>
          <a:xfrm>
            <a:off x="2385325" y="783325"/>
            <a:ext cx="6758674" cy="36083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0"/>
          <p:cNvSpPr txBox="1"/>
          <p:nvPr/>
        </p:nvSpPr>
        <p:spPr>
          <a:xfrm>
            <a:off x="3169050" y="79025"/>
            <a:ext cx="280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latin typeface="Playfair Display"/>
                <a:ea typeface="Playfair Display"/>
                <a:cs typeface="Playfair Display"/>
                <a:sym typeface="Playfair Display"/>
              </a:rPr>
              <a:t> Xây dựng model</a:t>
            </a:r>
            <a:endParaRPr sz="2400">
              <a:latin typeface="Playfair Display"/>
              <a:ea typeface="Playfair Display"/>
              <a:cs typeface="Playfair Display"/>
              <a:sym typeface="Playfair Display"/>
            </a:endParaRPr>
          </a:p>
        </p:txBody>
      </p:sp>
      <p:pic>
        <p:nvPicPr>
          <p:cNvPr id="538" name="Google Shape;538;p60"/>
          <p:cNvPicPr preferRelativeResize="0"/>
          <p:nvPr/>
        </p:nvPicPr>
        <p:blipFill>
          <a:blip r:embed="rId3">
            <a:alphaModFix/>
          </a:blip>
          <a:stretch>
            <a:fillRect/>
          </a:stretch>
        </p:blipFill>
        <p:spPr>
          <a:xfrm>
            <a:off x="1168400" y="633125"/>
            <a:ext cx="6807201" cy="439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nvSpPr>
        <p:spPr>
          <a:xfrm>
            <a:off x="3169050" y="79025"/>
            <a:ext cx="280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latin typeface="Playfair Display"/>
                <a:ea typeface="Playfair Display"/>
                <a:cs typeface="Playfair Display"/>
                <a:sym typeface="Playfair Display"/>
              </a:rPr>
              <a:t> Xây dựng model</a:t>
            </a:r>
            <a:endParaRPr sz="2400">
              <a:latin typeface="Playfair Display"/>
              <a:ea typeface="Playfair Display"/>
              <a:cs typeface="Playfair Display"/>
              <a:sym typeface="Playfair Display"/>
            </a:endParaRPr>
          </a:p>
        </p:txBody>
      </p:sp>
      <p:pic>
        <p:nvPicPr>
          <p:cNvPr id="544" name="Google Shape;544;p61"/>
          <p:cNvPicPr preferRelativeResize="0"/>
          <p:nvPr/>
        </p:nvPicPr>
        <p:blipFill>
          <a:blip r:embed="rId3">
            <a:alphaModFix/>
          </a:blip>
          <a:stretch>
            <a:fillRect/>
          </a:stretch>
        </p:blipFill>
        <p:spPr>
          <a:xfrm>
            <a:off x="1871550" y="633125"/>
            <a:ext cx="5543550" cy="4152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nvSpPr>
        <p:spPr>
          <a:xfrm>
            <a:off x="3169050" y="79025"/>
            <a:ext cx="280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latin typeface="Playfair Display"/>
                <a:ea typeface="Playfair Display"/>
                <a:cs typeface="Playfair Display"/>
                <a:sym typeface="Playfair Display"/>
              </a:rPr>
              <a:t> Xây dựng model</a:t>
            </a:r>
            <a:endParaRPr sz="2400">
              <a:latin typeface="Playfair Display"/>
              <a:ea typeface="Playfair Display"/>
              <a:cs typeface="Playfair Display"/>
              <a:sym typeface="Playfair Display"/>
            </a:endParaRPr>
          </a:p>
        </p:txBody>
      </p:sp>
      <p:pic>
        <p:nvPicPr>
          <p:cNvPr id="550" name="Google Shape;550;p62"/>
          <p:cNvPicPr preferRelativeResize="0"/>
          <p:nvPr/>
        </p:nvPicPr>
        <p:blipFill>
          <a:blip r:embed="rId3">
            <a:alphaModFix/>
          </a:blip>
          <a:stretch>
            <a:fillRect/>
          </a:stretch>
        </p:blipFill>
        <p:spPr>
          <a:xfrm>
            <a:off x="1652575" y="823700"/>
            <a:ext cx="5838825" cy="3943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nvSpPr>
        <p:spPr>
          <a:xfrm>
            <a:off x="2542100" y="91725"/>
            <a:ext cx="46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latin typeface="Playfair Display"/>
                <a:ea typeface="Playfair Display"/>
                <a:cs typeface="Playfair Display"/>
                <a:sym typeface="Playfair Display"/>
              </a:rPr>
              <a:t> Tạo learning_rate = 0.0001</a:t>
            </a:r>
            <a:endParaRPr sz="2400">
              <a:latin typeface="Playfair Display"/>
              <a:ea typeface="Playfair Display"/>
              <a:cs typeface="Playfair Display"/>
              <a:sym typeface="Playfair Display"/>
            </a:endParaRPr>
          </a:p>
        </p:txBody>
      </p:sp>
      <p:pic>
        <p:nvPicPr>
          <p:cNvPr id="556" name="Google Shape;556;p63"/>
          <p:cNvPicPr preferRelativeResize="0"/>
          <p:nvPr/>
        </p:nvPicPr>
        <p:blipFill>
          <a:blip r:embed="rId3">
            <a:alphaModFix/>
          </a:blip>
          <a:stretch>
            <a:fillRect/>
          </a:stretch>
        </p:blipFill>
        <p:spPr>
          <a:xfrm>
            <a:off x="736600" y="1433225"/>
            <a:ext cx="7787649" cy="122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09" name="Shape 209"/>
        <p:cNvGrpSpPr/>
        <p:nvPr/>
      </p:nvGrpSpPr>
      <p:grpSpPr>
        <a:xfrm>
          <a:off x="0" y="0"/>
          <a:ext cx="0" cy="0"/>
          <a:chOff x="0" y="0"/>
          <a:chExt cx="0" cy="0"/>
        </a:xfrm>
      </p:grpSpPr>
      <p:sp>
        <p:nvSpPr>
          <p:cNvPr id="210" name="Google Shape;210;p28"/>
          <p:cNvSpPr txBox="1"/>
          <p:nvPr/>
        </p:nvSpPr>
        <p:spPr>
          <a:xfrm>
            <a:off x="360269" y="174041"/>
            <a:ext cx="4693200" cy="600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500"/>
              <a:buFont typeface="Arial"/>
              <a:buNone/>
            </a:pPr>
            <a:r>
              <a:rPr lang="vi" sz="3900">
                <a:solidFill>
                  <a:srgbClr val="0B1320"/>
                </a:solidFill>
                <a:latin typeface="Playfair Display Black"/>
                <a:ea typeface="Playfair Display Black"/>
                <a:cs typeface="Playfair Display Black"/>
                <a:sym typeface="Playfair Display Black"/>
              </a:rPr>
              <a:t>Giới thiệu đề tài</a:t>
            </a:r>
            <a:endParaRPr b="0" i="0" sz="900" u="none" cap="none" strike="noStrike">
              <a:solidFill>
                <a:srgbClr val="000000"/>
              </a:solidFill>
              <a:latin typeface="Arial"/>
              <a:ea typeface="Arial"/>
              <a:cs typeface="Arial"/>
              <a:sym typeface="Arial"/>
            </a:endParaRPr>
          </a:p>
        </p:txBody>
      </p:sp>
      <p:sp>
        <p:nvSpPr>
          <p:cNvPr id="211" name="Google Shape;211;p28"/>
          <p:cNvSpPr txBox="1"/>
          <p:nvPr/>
        </p:nvSpPr>
        <p:spPr>
          <a:xfrm>
            <a:off x="360275" y="1538850"/>
            <a:ext cx="8349300" cy="215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100"/>
              <a:buFont typeface="Arial"/>
              <a:buNone/>
            </a:pPr>
            <a:r>
              <a:t/>
            </a:r>
            <a:endParaRPr>
              <a:latin typeface="Playfair Display"/>
              <a:ea typeface="Playfair Display"/>
              <a:cs typeface="Playfair Display"/>
              <a:sym typeface="Playfair Display"/>
            </a:endParaRPr>
          </a:p>
        </p:txBody>
      </p:sp>
      <p:cxnSp>
        <p:nvCxnSpPr>
          <p:cNvPr id="212" name="Google Shape;212;p28"/>
          <p:cNvCxnSpPr/>
          <p:nvPr/>
        </p:nvCxnSpPr>
        <p:spPr>
          <a:xfrm>
            <a:off x="5124344" y="699624"/>
            <a:ext cx="2771713" cy="0"/>
          </a:xfrm>
          <a:prstGeom prst="straightConnector1">
            <a:avLst/>
          </a:prstGeom>
          <a:noFill/>
          <a:ln cap="flat" cmpd="sng" w="38100">
            <a:solidFill>
              <a:srgbClr val="0B1320"/>
            </a:solidFill>
            <a:prstDash val="solid"/>
            <a:round/>
            <a:headEnd len="sm" w="sm" type="none"/>
            <a:tailEnd len="sm" w="sm" type="none"/>
          </a:ln>
        </p:spPr>
      </p:cxnSp>
      <p:grpSp>
        <p:nvGrpSpPr>
          <p:cNvPr id="213" name="Google Shape;213;p28"/>
          <p:cNvGrpSpPr/>
          <p:nvPr/>
        </p:nvGrpSpPr>
        <p:grpSpPr>
          <a:xfrm>
            <a:off x="8147248" y="597462"/>
            <a:ext cx="203412" cy="204323"/>
            <a:chOff x="1813" y="0"/>
            <a:chExt cx="809173" cy="812800"/>
          </a:xfrm>
        </p:grpSpPr>
        <p:sp>
          <p:nvSpPr>
            <p:cNvPr id="214" name="Google Shape;214;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5" name="Google Shape;215;p28"/>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16" name="Google Shape;216;p28"/>
          <p:cNvGrpSpPr/>
          <p:nvPr/>
        </p:nvGrpSpPr>
        <p:grpSpPr>
          <a:xfrm>
            <a:off x="8429085" y="597462"/>
            <a:ext cx="203412" cy="204323"/>
            <a:chOff x="1813" y="0"/>
            <a:chExt cx="809173" cy="812800"/>
          </a:xfrm>
        </p:grpSpPr>
        <p:sp>
          <p:nvSpPr>
            <p:cNvPr id="217" name="Google Shape;217;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8" name="Google Shape;218;p28"/>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19" name="Google Shape;219;p28"/>
          <p:cNvGrpSpPr/>
          <p:nvPr/>
        </p:nvGrpSpPr>
        <p:grpSpPr>
          <a:xfrm>
            <a:off x="8709608" y="597462"/>
            <a:ext cx="203412" cy="204323"/>
            <a:chOff x="1813" y="0"/>
            <a:chExt cx="809173" cy="812800"/>
          </a:xfrm>
        </p:grpSpPr>
        <p:sp>
          <p:nvSpPr>
            <p:cNvPr id="220" name="Google Shape;220;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1" name="Google Shape;221;p28"/>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pic>
        <p:nvPicPr>
          <p:cNvPr id="222" name="Google Shape;222;p28"/>
          <p:cNvPicPr preferRelativeResize="0"/>
          <p:nvPr/>
        </p:nvPicPr>
        <p:blipFill>
          <a:blip r:embed="rId3">
            <a:alphaModFix/>
          </a:blip>
          <a:stretch>
            <a:fillRect/>
          </a:stretch>
        </p:blipFill>
        <p:spPr>
          <a:xfrm>
            <a:off x="1196300" y="1100588"/>
            <a:ext cx="2166000" cy="3057124"/>
          </a:xfrm>
          <a:prstGeom prst="rect">
            <a:avLst/>
          </a:prstGeom>
          <a:noFill/>
          <a:ln>
            <a:noFill/>
          </a:ln>
        </p:spPr>
      </p:pic>
      <p:pic>
        <p:nvPicPr>
          <p:cNvPr id="223" name="Google Shape;223;p28"/>
          <p:cNvPicPr preferRelativeResize="0"/>
          <p:nvPr/>
        </p:nvPicPr>
        <p:blipFill>
          <a:blip r:embed="rId4">
            <a:alphaModFix/>
          </a:blip>
          <a:stretch>
            <a:fillRect/>
          </a:stretch>
        </p:blipFill>
        <p:spPr>
          <a:xfrm>
            <a:off x="5401112" y="1071900"/>
            <a:ext cx="2218175" cy="2999700"/>
          </a:xfrm>
          <a:prstGeom prst="rect">
            <a:avLst/>
          </a:prstGeom>
          <a:noFill/>
          <a:ln>
            <a:noFill/>
          </a:ln>
        </p:spPr>
      </p:pic>
      <p:sp>
        <p:nvSpPr>
          <p:cNvPr id="224" name="Google Shape;224;p28"/>
          <p:cNvSpPr txBox="1"/>
          <p:nvPr/>
        </p:nvSpPr>
        <p:spPr>
          <a:xfrm>
            <a:off x="5631175" y="1928150"/>
            <a:ext cx="339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solidFill>
                  <a:schemeClr val="dk1"/>
                </a:solidFill>
                <a:latin typeface="Calibri"/>
                <a:ea typeface="Calibri"/>
                <a:cs typeface="Calibri"/>
                <a:sym typeface="Calibri"/>
              </a:rPr>
              <a:t>Angry</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4"/>
          <p:cNvSpPr txBox="1"/>
          <p:nvPr/>
        </p:nvSpPr>
        <p:spPr>
          <a:xfrm>
            <a:off x="261675" y="152400"/>
            <a:ext cx="2432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900">
                <a:latin typeface="Playfair Display"/>
                <a:ea typeface="Playfair Display"/>
                <a:cs typeface="Playfair Display"/>
                <a:sym typeface="Playfair Display"/>
              </a:rPr>
              <a:t>Huấn luyện</a:t>
            </a:r>
            <a:r>
              <a:rPr lang="vi" sz="2900">
                <a:latin typeface="Playfair Display"/>
                <a:ea typeface="Playfair Display"/>
                <a:cs typeface="Playfair Display"/>
                <a:sym typeface="Playfair Display"/>
              </a:rPr>
              <a:t> mô hình</a:t>
            </a:r>
            <a:endParaRPr sz="2900">
              <a:latin typeface="Playfair Display"/>
              <a:ea typeface="Playfair Display"/>
              <a:cs typeface="Playfair Display"/>
              <a:sym typeface="Playfair Display"/>
            </a:endParaRPr>
          </a:p>
        </p:txBody>
      </p:sp>
      <p:pic>
        <p:nvPicPr>
          <p:cNvPr id="562" name="Google Shape;562;p64"/>
          <p:cNvPicPr preferRelativeResize="0"/>
          <p:nvPr/>
        </p:nvPicPr>
        <p:blipFill>
          <a:blip r:embed="rId3">
            <a:alphaModFix/>
          </a:blip>
          <a:stretch>
            <a:fillRect/>
          </a:stretch>
        </p:blipFill>
        <p:spPr>
          <a:xfrm>
            <a:off x="309400" y="1878725"/>
            <a:ext cx="2128475" cy="2128475"/>
          </a:xfrm>
          <a:prstGeom prst="rect">
            <a:avLst/>
          </a:prstGeom>
          <a:noFill/>
          <a:ln>
            <a:noFill/>
          </a:ln>
        </p:spPr>
      </p:pic>
      <p:pic>
        <p:nvPicPr>
          <p:cNvPr id="563" name="Google Shape;563;p64"/>
          <p:cNvPicPr preferRelativeResize="0"/>
          <p:nvPr/>
        </p:nvPicPr>
        <p:blipFill>
          <a:blip r:embed="rId4">
            <a:alphaModFix/>
          </a:blip>
          <a:stretch>
            <a:fillRect/>
          </a:stretch>
        </p:blipFill>
        <p:spPr>
          <a:xfrm>
            <a:off x="2437875" y="152400"/>
            <a:ext cx="6553725" cy="4500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67" name="Shape 567"/>
        <p:cNvGrpSpPr/>
        <p:nvPr/>
      </p:nvGrpSpPr>
      <p:grpSpPr>
        <a:xfrm>
          <a:off x="0" y="0"/>
          <a:ext cx="0" cy="0"/>
          <a:chOff x="0" y="0"/>
          <a:chExt cx="0" cy="0"/>
        </a:xfrm>
      </p:grpSpPr>
      <p:grpSp>
        <p:nvGrpSpPr>
          <p:cNvPr id="568" name="Google Shape;568;p65"/>
          <p:cNvGrpSpPr/>
          <p:nvPr/>
        </p:nvGrpSpPr>
        <p:grpSpPr>
          <a:xfrm>
            <a:off x="514350" y="442021"/>
            <a:ext cx="8115140" cy="4187048"/>
            <a:chOff x="0" y="-38100"/>
            <a:chExt cx="4274726" cy="2205567"/>
          </a:xfrm>
        </p:grpSpPr>
        <p:sp>
          <p:nvSpPr>
            <p:cNvPr id="569" name="Google Shape;569;p6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70" name="Google Shape;570;p65"/>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71" name="Google Shape;571;p65"/>
          <p:cNvSpPr txBox="1"/>
          <p:nvPr/>
        </p:nvSpPr>
        <p:spPr>
          <a:xfrm>
            <a:off x="1883097" y="3668800"/>
            <a:ext cx="6496200" cy="6465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200"/>
              <a:buFont typeface="Arial"/>
              <a:buNone/>
            </a:pPr>
            <a:r>
              <a:rPr lang="vi" sz="4200">
                <a:solidFill>
                  <a:srgbClr val="F3F6FA"/>
                </a:solidFill>
                <a:latin typeface="Playfair Display Black"/>
                <a:ea typeface="Playfair Display Black"/>
                <a:cs typeface="Playfair Display Black"/>
                <a:sym typeface="Playfair Display Black"/>
              </a:rPr>
              <a:t>Kết quả và đánh giá</a:t>
            </a:r>
            <a:endParaRPr b="0" i="0" sz="4200" u="none" cap="none" strike="noStrike">
              <a:solidFill>
                <a:srgbClr val="000000"/>
              </a:solidFill>
              <a:latin typeface="Arial"/>
              <a:ea typeface="Arial"/>
              <a:cs typeface="Arial"/>
              <a:sym typeface="Arial"/>
            </a:endParaRPr>
          </a:p>
        </p:txBody>
      </p:sp>
      <p:grpSp>
        <p:nvGrpSpPr>
          <p:cNvPr id="572" name="Google Shape;572;p65"/>
          <p:cNvGrpSpPr/>
          <p:nvPr/>
        </p:nvGrpSpPr>
        <p:grpSpPr>
          <a:xfrm>
            <a:off x="-1616745" y="2989760"/>
            <a:ext cx="3499839" cy="4308289"/>
            <a:chOff x="0" y="0"/>
            <a:chExt cx="9332905" cy="11488772"/>
          </a:xfrm>
        </p:grpSpPr>
        <p:grpSp>
          <p:nvGrpSpPr>
            <p:cNvPr id="573" name="Google Shape;573;p65"/>
            <p:cNvGrpSpPr/>
            <p:nvPr/>
          </p:nvGrpSpPr>
          <p:grpSpPr>
            <a:xfrm>
              <a:off x="0" y="0"/>
              <a:ext cx="9332905" cy="11488772"/>
              <a:chOff x="0" y="0"/>
              <a:chExt cx="660400" cy="812950"/>
            </a:xfrm>
          </p:grpSpPr>
          <p:sp>
            <p:nvSpPr>
              <p:cNvPr id="574" name="Google Shape;574;p6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75" name="Google Shape;575;p65"/>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76" name="Google Shape;576;p65"/>
            <p:cNvGrpSpPr/>
            <p:nvPr/>
          </p:nvGrpSpPr>
          <p:grpSpPr>
            <a:xfrm>
              <a:off x="545238" y="671062"/>
              <a:ext cx="8242386" cy="10146348"/>
              <a:chOff x="0" y="0"/>
              <a:chExt cx="660400" cy="812950"/>
            </a:xfrm>
          </p:grpSpPr>
          <p:sp>
            <p:nvSpPr>
              <p:cNvPr id="577" name="Google Shape;577;p6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78" name="Google Shape;578;p65"/>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79" name="Google Shape;579;p65"/>
            <p:cNvGrpSpPr/>
            <p:nvPr/>
          </p:nvGrpSpPr>
          <p:grpSpPr>
            <a:xfrm>
              <a:off x="1083502" y="1333541"/>
              <a:ext cx="7165868" cy="8821158"/>
              <a:chOff x="0" y="0"/>
              <a:chExt cx="660400" cy="812950"/>
            </a:xfrm>
          </p:grpSpPr>
          <p:sp>
            <p:nvSpPr>
              <p:cNvPr id="580" name="Google Shape;580;p6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81" name="Google Shape;581;p65"/>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grpSp>
        <p:nvGrpSpPr>
          <p:cNvPr id="582" name="Google Shape;582;p65"/>
          <p:cNvGrpSpPr/>
          <p:nvPr/>
        </p:nvGrpSpPr>
        <p:grpSpPr>
          <a:xfrm rot="10800000">
            <a:off x="6778753" y="-1640199"/>
            <a:ext cx="3499839" cy="4308289"/>
            <a:chOff x="0" y="0"/>
            <a:chExt cx="9332905" cy="11488772"/>
          </a:xfrm>
        </p:grpSpPr>
        <p:grpSp>
          <p:nvGrpSpPr>
            <p:cNvPr id="583" name="Google Shape;583;p65"/>
            <p:cNvGrpSpPr/>
            <p:nvPr/>
          </p:nvGrpSpPr>
          <p:grpSpPr>
            <a:xfrm>
              <a:off x="0" y="0"/>
              <a:ext cx="9332905" cy="11488772"/>
              <a:chOff x="0" y="0"/>
              <a:chExt cx="660400" cy="812950"/>
            </a:xfrm>
          </p:grpSpPr>
          <p:sp>
            <p:nvSpPr>
              <p:cNvPr id="584" name="Google Shape;584;p6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85" name="Google Shape;585;p65"/>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86" name="Google Shape;586;p65"/>
            <p:cNvGrpSpPr/>
            <p:nvPr/>
          </p:nvGrpSpPr>
          <p:grpSpPr>
            <a:xfrm>
              <a:off x="545238" y="671062"/>
              <a:ext cx="8242386" cy="10146348"/>
              <a:chOff x="0" y="0"/>
              <a:chExt cx="660400" cy="812950"/>
            </a:xfrm>
          </p:grpSpPr>
          <p:sp>
            <p:nvSpPr>
              <p:cNvPr id="587" name="Google Shape;587;p6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88" name="Google Shape;588;p65"/>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89" name="Google Shape;589;p65"/>
            <p:cNvGrpSpPr/>
            <p:nvPr/>
          </p:nvGrpSpPr>
          <p:grpSpPr>
            <a:xfrm>
              <a:off x="1083502" y="1333541"/>
              <a:ext cx="7165868" cy="8821158"/>
              <a:chOff x="0" y="0"/>
              <a:chExt cx="660400" cy="812950"/>
            </a:xfrm>
          </p:grpSpPr>
          <p:sp>
            <p:nvSpPr>
              <p:cNvPr id="590" name="Google Shape;590;p6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91" name="Google Shape;591;p65"/>
              <p:cNvSpPr txBox="1"/>
              <p:nvPr/>
            </p:nvSpPr>
            <p:spPr>
              <a:xfrm>
                <a:off x="0" y="69850"/>
                <a:ext cx="660300" cy="743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cxnSp>
        <p:nvCxnSpPr>
          <p:cNvPr id="592" name="Google Shape;592;p65"/>
          <p:cNvCxnSpPr/>
          <p:nvPr/>
        </p:nvCxnSpPr>
        <p:spPr>
          <a:xfrm>
            <a:off x="2319088" y="1122992"/>
            <a:ext cx="4899900" cy="0"/>
          </a:xfrm>
          <a:prstGeom prst="straightConnector1">
            <a:avLst/>
          </a:prstGeom>
          <a:noFill/>
          <a:ln cap="flat" cmpd="sng" w="38100">
            <a:solidFill>
              <a:srgbClr val="F3F6FA"/>
            </a:solidFill>
            <a:prstDash val="solid"/>
            <a:round/>
            <a:headEnd len="sm" w="sm" type="none"/>
            <a:tailEnd len="sm" w="sm" type="none"/>
          </a:ln>
        </p:spPr>
      </p:cxnSp>
      <p:grpSp>
        <p:nvGrpSpPr>
          <p:cNvPr id="593" name="Google Shape;593;p65"/>
          <p:cNvGrpSpPr/>
          <p:nvPr/>
        </p:nvGrpSpPr>
        <p:grpSpPr>
          <a:xfrm>
            <a:off x="7613005" y="1039880"/>
            <a:ext cx="203426" cy="204338"/>
            <a:chOff x="1813" y="0"/>
            <a:chExt cx="809173" cy="812800"/>
          </a:xfrm>
        </p:grpSpPr>
        <p:sp>
          <p:nvSpPr>
            <p:cNvPr id="594" name="Google Shape;594;p6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95" name="Google Shape;595;p65"/>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96" name="Google Shape;596;p65"/>
          <p:cNvGrpSpPr/>
          <p:nvPr/>
        </p:nvGrpSpPr>
        <p:grpSpPr>
          <a:xfrm>
            <a:off x="7894842" y="1039880"/>
            <a:ext cx="203426" cy="204338"/>
            <a:chOff x="1813" y="0"/>
            <a:chExt cx="809173" cy="812800"/>
          </a:xfrm>
        </p:grpSpPr>
        <p:sp>
          <p:nvSpPr>
            <p:cNvPr id="597" name="Google Shape;597;p6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98" name="Google Shape;598;p65"/>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99" name="Google Shape;599;p65"/>
          <p:cNvGrpSpPr/>
          <p:nvPr/>
        </p:nvGrpSpPr>
        <p:grpSpPr>
          <a:xfrm>
            <a:off x="8175366" y="1039880"/>
            <a:ext cx="203426" cy="204338"/>
            <a:chOff x="1813" y="0"/>
            <a:chExt cx="809173" cy="812800"/>
          </a:xfrm>
        </p:grpSpPr>
        <p:sp>
          <p:nvSpPr>
            <p:cNvPr id="600" name="Google Shape;600;p6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01" name="Google Shape;601;p65"/>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66"/>
          <p:cNvSpPr txBox="1"/>
          <p:nvPr/>
        </p:nvSpPr>
        <p:spPr>
          <a:xfrm>
            <a:off x="1357675" y="452675"/>
            <a:ext cx="72060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vi" sz="1800">
                <a:solidFill>
                  <a:schemeClr val="dk1"/>
                </a:solidFill>
                <a:latin typeface="Playfair Display"/>
                <a:ea typeface="Playfair Display"/>
                <a:cs typeface="Playfair Display"/>
                <a:sym typeface="Playfair Display"/>
              </a:rPr>
              <a:t>    </a:t>
            </a:r>
            <a:r>
              <a:rPr lang="vi" sz="1800">
                <a:solidFill>
                  <a:schemeClr val="dk1"/>
                </a:solidFill>
                <a:latin typeface="Playfair Display"/>
                <a:ea typeface="Playfair Display"/>
                <a:cs typeface="Playfair Display"/>
                <a:sym typeface="Playfair Display"/>
              </a:rPr>
              <a:t>Sau 13 epochs huấn luyện,  nhận thấy mô hình không còn giữ được tốc độ tăng độ chính xác như trước và có dấu hiệu thuyên giảm, model được early_stopping tránh việc bị overfitting và mất thời gian. </a:t>
            </a:r>
            <a:endParaRPr sz="1800">
              <a:solidFill>
                <a:schemeClr val="dk1"/>
              </a:solidFill>
              <a:latin typeface="Playfair Display"/>
              <a:ea typeface="Playfair Display"/>
              <a:cs typeface="Playfair Display"/>
              <a:sym typeface="Playfair Display"/>
            </a:endParaRPr>
          </a:p>
        </p:txBody>
      </p:sp>
      <p:pic>
        <p:nvPicPr>
          <p:cNvPr id="607" name="Google Shape;607;p66"/>
          <p:cNvPicPr preferRelativeResize="0"/>
          <p:nvPr/>
        </p:nvPicPr>
        <p:blipFill>
          <a:blip r:embed="rId4">
            <a:alphaModFix/>
          </a:blip>
          <a:stretch>
            <a:fillRect/>
          </a:stretch>
        </p:blipFill>
        <p:spPr>
          <a:xfrm>
            <a:off x="1803400" y="1470625"/>
            <a:ext cx="6390651" cy="3507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67"/>
          <p:cNvSpPr txBox="1"/>
          <p:nvPr/>
        </p:nvSpPr>
        <p:spPr>
          <a:xfrm>
            <a:off x="2225250" y="153750"/>
            <a:ext cx="4693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400">
                <a:solidFill>
                  <a:srgbClr val="1155CC"/>
                </a:solidFill>
                <a:latin typeface="Playfair Display"/>
                <a:ea typeface="Playfair Display"/>
                <a:cs typeface="Playfair Display"/>
                <a:sym typeface="Playfair Display"/>
              </a:rPr>
              <a:t>    </a:t>
            </a:r>
            <a:r>
              <a:rPr lang="vi" sz="3100">
                <a:solidFill>
                  <a:srgbClr val="1155CC"/>
                </a:solidFill>
                <a:latin typeface="Playfair Display"/>
                <a:ea typeface="Playfair Display"/>
                <a:cs typeface="Playfair Display"/>
                <a:sym typeface="Playfair Display"/>
              </a:rPr>
              <a:t>    </a:t>
            </a:r>
            <a:r>
              <a:rPr b="1" lang="vi" sz="3100">
                <a:solidFill>
                  <a:srgbClr val="1155CC"/>
                </a:solidFill>
                <a:latin typeface="Playfair Display"/>
                <a:ea typeface="Playfair Display"/>
                <a:cs typeface="Playfair Display"/>
                <a:sym typeface="Playfair Display"/>
              </a:rPr>
              <a:t>        Nhận xé</a:t>
            </a:r>
            <a:r>
              <a:rPr lang="vi" sz="3100">
                <a:solidFill>
                  <a:srgbClr val="1155CC"/>
                </a:solidFill>
                <a:latin typeface="Playfair Display"/>
                <a:ea typeface="Playfair Display"/>
                <a:cs typeface="Playfair Display"/>
                <a:sym typeface="Playfair Display"/>
              </a:rPr>
              <a:t>t</a:t>
            </a:r>
            <a:endParaRPr sz="3100">
              <a:solidFill>
                <a:srgbClr val="1155CC"/>
              </a:solidFill>
              <a:latin typeface="Playfair Display"/>
              <a:ea typeface="Playfair Display"/>
              <a:cs typeface="Playfair Display"/>
              <a:sym typeface="Playfair Display"/>
            </a:endParaRPr>
          </a:p>
        </p:txBody>
      </p:sp>
      <p:sp>
        <p:nvSpPr>
          <p:cNvPr id="613" name="Google Shape;613;p67"/>
          <p:cNvSpPr txBox="1"/>
          <p:nvPr/>
        </p:nvSpPr>
        <p:spPr>
          <a:xfrm>
            <a:off x="1105175" y="886350"/>
            <a:ext cx="9086100" cy="4340700"/>
          </a:xfrm>
          <a:prstGeom prst="rect">
            <a:avLst/>
          </a:prstGeom>
          <a:noFill/>
          <a:ln>
            <a:noFill/>
          </a:ln>
        </p:spPr>
        <p:txBody>
          <a:bodyPr anchorCtr="0" anchor="t" bIns="91425" lIns="91425" spcFirstLastPara="1" rIns="91425" wrap="square" tIns="91425">
            <a:spAutoFit/>
          </a:bodyPr>
          <a:lstStyle/>
          <a:p>
            <a:pPr indent="0" lvl="0" marL="457200" rtl="0" algn="just">
              <a:lnSpc>
                <a:spcPct val="200000"/>
              </a:lnSpc>
              <a:spcBef>
                <a:spcPts val="0"/>
              </a:spcBef>
              <a:spcAft>
                <a:spcPts val="0"/>
              </a:spcAft>
              <a:buNone/>
            </a:pPr>
            <a:r>
              <a:t/>
            </a:r>
            <a:endParaRPr sz="1800">
              <a:solidFill>
                <a:srgbClr val="0B5394"/>
              </a:solidFill>
              <a:latin typeface="Playfair Display"/>
              <a:ea typeface="Playfair Display"/>
              <a:cs typeface="Playfair Display"/>
              <a:sym typeface="Playfair Display"/>
            </a:endParaRPr>
          </a:p>
          <a:p>
            <a:pPr indent="-342900" lvl="0" marL="457200" rtl="0" algn="just">
              <a:lnSpc>
                <a:spcPct val="200000"/>
              </a:lnSpc>
              <a:spcBef>
                <a:spcPts val="0"/>
              </a:spcBef>
              <a:spcAft>
                <a:spcPts val="0"/>
              </a:spcAft>
              <a:buClr>
                <a:srgbClr val="0B5394"/>
              </a:buClr>
              <a:buSzPts val="1800"/>
              <a:buFont typeface="Playfair Display"/>
              <a:buChar char="●"/>
            </a:pPr>
            <a:r>
              <a:rPr lang="vi" sz="1800">
                <a:solidFill>
                  <a:srgbClr val="0B5394"/>
                </a:solidFill>
                <a:latin typeface="Playfair Display"/>
                <a:ea typeface="Playfair Display"/>
                <a:cs typeface="Playfair Display"/>
                <a:sym typeface="Playfair Display"/>
              </a:rPr>
              <a:t>Mô hình tận dụng tính chất không gian của dữ liệu hình ảnh</a:t>
            </a:r>
            <a:endParaRPr sz="1800">
              <a:solidFill>
                <a:srgbClr val="0B5394"/>
              </a:solidFill>
              <a:latin typeface="Playfair Display"/>
              <a:ea typeface="Playfair Display"/>
              <a:cs typeface="Playfair Display"/>
              <a:sym typeface="Playfair Display"/>
            </a:endParaRPr>
          </a:p>
          <a:p>
            <a:pPr indent="-342900" lvl="0" marL="457200" rtl="0" algn="just">
              <a:lnSpc>
                <a:spcPct val="200000"/>
              </a:lnSpc>
              <a:spcBef>
                <a:spcPts val="0"/>
              </a:spcBef>
              <a:spcAft>
                <a:spcPts val="0"/>
              </a:spcAft>
              <a:buClr>
                <a:srgbClr val="0B5394"/>
              </a:buClr>
              <a:buSzPts val="1800"/>
              <a:buFont typeface="Playfair Display"/>
              <a:buChar char="●"/>
            </a:pPr>
            <a:r>
              <a:rPr lang="vi" sz="1800">
                <a:solidFill>
                  <a:srgbClr val="0B5394"/>
                </a:solidFill>
                <a:latin typeface="Playfair Display"/>
                <a:ea typeface="Playfair Display"/>
                <a:cs typeface="Playfair Display"/>
                <a:sym typeface="Playfair Display"/>
              </a:rPr>
              <a:t>Có thể học các đặc trưng biểu cảm từ khuôn mặt</a:t>
            </a:r>
            <a:endParaRPr sz="1800">
              <a:solidFill>
                <a:srgbClr val="0B5394"/>
              </a:solidFill>
              <a:latin typeface="Playfair Display"/>
              <a:ea typeface="Playfair Display"/>
              <a:cs typeface="Playfair Display"/>
              <a:sym typeface="Playfair Display"/>
            </a:endParaRPr>
          </a:p>
          <a:p>
            <a:pPr indent="-342900" lvl="0" marL="457200" rtl="0" algn="just">
              <a:lnSpc>
                <a:spcPct val="200000"/>
              </a:lnSpc>
              <a:spcBef>
                <a:spcPts val="0"/>
              </a:spcBef>
              <a:spcAft>
                <a:spcPts val="0"/>
              </a:spcAft>
              <a:buClr>
                <a:srgbClr val="0B5394"/>
              </a:buClr>
              <a:buSzPts val="1800"/>
              <a:buFont typeface="Playfair Display"/>
              <a:buChar char="●"/>
            </a:pPr>
            <a:r>
              <a:rPr lang="vi" sz="1800">
                <a:solidFill>
                  <a:srgbClr val="0B5394"/>
                </a:solidFill>
                <a:latin typeface="Playfair Display"/>
                <a:ea typeface="Playfair Display"/>
                <a:cs typeface="Playfair Display"/>
                <a:sym typeface="Playfair Display"/>
              </a:rPr>
              <a:t>Hiệu suất không cao trong nhiều tình huống thực tế</a:t>
            </a:r>
            <a:endParaRPr sz="1800">
              <a:solidFill>
                <a:srgbClr val="0B5394"/>
              </a:solidFill>
              <a:latin typeface="Playfair Display"/>
              <a:ea typeface="Playfair Display"/>
              <a:cs typeface="Playfair Display"/>
              <a:sym typeface="Playfair Display"/>
            </a:endParaRPr>
          </a:p>
          <a:p>
            <a:pPr indent="-342900" lvl="0" marL="457200" rtl="0" algn="just">
              <a:lnSpc>
                <a:spcPct val="200000"/>
              </a:lnSpc>
              <a:spcBef>
                <a:spcPts val="0"/>
              </a:spcBef>
              <a:spcAft>
                <a:spcPts val="0"/>
              </a:spcAft>
              <a:buClr>
                <a:srgbClr val="0B5394"/>
              </a:buClr>
              <a:buSzPts val="1800"/>
              <a:buFont typeface="Playfair Display"/>
              <a:buChar char="●"/>
            </a:pPr>
            <a:r>
              <a:rPr lang="vi" sz="1800">
                <a:solidFill>
                  <a:srgbClr val="0B5394"/>
                </a:solidFill>
                <a:latin typeface="Playfair Display"/>
                <a:ea typeface="Playfair Display"/>
                <a:cs typeface="Playfair Display"/>
                <a:sym typeface="Playfair Display"/>
              </a:rPr>
              <a:t>Cần tập dữ liệu lớn, đa dạng để đào tạo tốt</a:t>
            </a:r>
            <a:endParaRPr sz="1800">
              <a:solidFill>
                <a:srgbClr val="0B5394"/>
              </a:solidFill>
              <a:latin typeface="Playfair Display"/>
              <a:ea typeface="Playfair Display"/>
              <a:cs typeface="Playfair Display"/>
              <a:sym typeface="Playfair Display"/>
            </a:endParaRPr>
          </a:p>
          <a:p>
            <a:pPr indent="-342900" lvl="0" marL="457200" rtl="0" algn="just">
              <a:lnSpc>
                <a:spcPct val="200000"/>
              </a:lnSpc>
              <a:spcBef>
                <a:spcPts val="0"/>
              </a:spcBef>
              <a:spcAft>
                <a:spcPts val="0"/>
              </a:spcAft>
              <a:buClr>
                <a:srgbClr val="0B5394"/>
              </a:buClr>
              <a:buSzPts val="1800"/>
              <a:buFont typeface="Playfair Display"/>
              <a:buChar char="●"/>
            </a:pPr>
            <a:r>
              <a:rPr lang="vi" sz="1800">
                <a:solidFill>
                  <a:srgbClr val="0B5394"/>
                </a:solidFill>
                <a:latin typeface="Playfair Display"/>
                <a:ea typeface="Playfair Display"/>
                <a:cs typeface="Playfair Display"/>
                <a:sym typeface="Playfair Display"/>
              </a:rPr>
              <a:t>Khó phân biệt một số cảm xúc tương tự</a:t>
            </a:r>
            <a:endParaRPr sz="1800">
              <a:solidFill>
                <a:srgbClr val="0B5394"/>
              </a:solidFill>
              <a:latin typeface="Playfair Display"/>
              <a:ea typeface="Playfair Display"/>
              <a:cs typeface="Playfair Display"/>
              <a:sym typeface="Playfair Display"/>
            </a:endParaRPr>
          </a:p>
          <a:p>
            <a:pPr indent="-342900" lvl="0" marL="457200" rtl="0" algn="just">
              <a:lnSpc>
                <a:spcPct val="200000"/>
              </a:lnSpc>
              <a:spcBef>
                <a:spcPts val="0"/>
              </a:spcBef>
              <a:spcAft>
                <a:spcPts val="0"/>
              </a:spcAft>
              <a:buClr>
                <a:srgbClr val="0B5394"/>
              </a:buClr>
              <a:buSzPts val="1800"/>
              <a:buFont typeface="Playfair Display"/>
              <a:buChar char="●"/>
            </a:pPr>
            <a:r>
              <a:rPr lang="vi" sz="1800">
                <a:solidFill>
                  <a:srgbClr val="0B5394"/>
                </a:solidFill>
                <a:latin typeface="Playfair Display"/>
                <a:ea typeface="Playfair Display"/>
                <a:cs typeface="Playfair Display"/>
                <a:sym typeface="Playfair Display"/>
              </a:rPr>
              <a:t>Cần cải thiện liên tục về kiến trúc và kỹ thuật huấn luyện</a:t>
            </a:r>
            <a:endParaRPr sz="1800">
              <a:solidFill>
                <a:srgbClr val="0B5394"/>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800">
              <a:solidFill>
                <a:schemeClr val="dk1"/>
              </a:solidFill>
              <a:latin typeface="Playfair Display"/>
              <a:ea typeface="Playfair Display"/>
              <a:cs typeface="Playfair Display"/>
              <a:sym typeface="Playfair Display"/>
            </a:endParaRPr>
          </a:p>
        </p:txBody>
      </p:sp>
      <p:pic>
        <p:nvPicPr>
          <p:cNvPr id="614" name="Google Shape;614;p67"/>
          <p:cNvPicPr preferRelativeResize="0"/>
          <p:nvPr/>
        </p:nvPicPr>
        <p:blipFill>
          <a:blip r:embed="rId4">
            <a:alphaModFix/>
          </a:blip>
          <a:stretch>
            <a:fillRect/>
          </a:stretch>
        </p:blipFill>
        <p:spPr>
          <a:xfrm>
            <a:off x="973475" y="1284050"/>
            <a:ext cx="637125" cy="637125"/>
          </a:xfrm>
          <a:prstGeom prst="rect">
            <a:avLst/>
          </a:prstGeom>
          <a:noFill/>
          <a:ln>
            <a:noFill/>
          </a:ln>
        </p:spPr>
      </p:pic>
      <p:pic>
        <p:nvPicPr>
          <p:cNvPr id="615" name="Google Shape;615;p67"/>
          <p:cNvPicPr preferRelativeResize="0"/>
          <p:nvPr/>
        </p:nvPicPr>
        <p:blipFill>
          <a:blip r:embed="rId4">
            <a:alphaModFix/>
          </a:blip>
          <a:stretch>
            <a:fillRect/>
          </a:stretch>
        </p:blipFill>
        <p:spPr>
          <a:xfrm>
            <a:off x="973475" y="1921175"/>
            <a:ext cx="637125" cy="637125"/>
          </a:xfrm>
          <a:prstGeom prst="rect">
            <a:avLst/>
          </a:prstGeom>
          <a:noFill/>
          <a:ln>
            <a:noFill/>
          </a:ln>
        </p:spPr>
      </p:pic>
      <p:pic>
        <p:nvPicPr>
          <p:cNvPr id="616" name="Google Shape;616;p67"/>
          <p:cNvPicPr preferRelativeResize="0"/>
          <p:nvPr/>
        </p:nvPicPr>
        <p:blipFill>
          <a:blip r:embed="rId4">
            <a:alphaModFix/>
          </a:blip>
          <a:stretch>
            <a:fillRect/>
          </a:stretch>
        </p:blipFill>
        <p:spPr>
          <a:xfrm>
            <a:off x="973475" y="3092525"/>
            <a:ext cx="637125" cy="637125"/>
          </a:xfrm>
          <a:prstGeom prst="rect">
            <a:avLst/>
          </a:prstGeom>
          <a:noFill/>
          <a:ln>
            <a:noFill/>
          </a:ln>
        </p:spPr>
      </p:pic>
      <p:pic>
        <p:nvPicPr>
          <p:cNvPr id="617" name="Google Shape;617;p67"/>
          <p:cNvPicPr preferRelativeResize="0"/>
          <p:nvPr/>
        </p:nvPicPr>
        <p:blipFill>
          <a:blip r:embed="rId4">
            <a:alphaModFix/>
          </a:blip>
          <a:stretch>
            <a:fillRect/>
          </a:stretch>
        </p:blipFill>
        <p:spPr>
          <a:xfrm>
            <a:off x="973475" y="3671075"/>
            <a:ext cx="637125" cy="637125"/>
          </a:xfrm>
          <a:prstGeom prst="rect">
            <a:avLst/>
          </a:prstGeom>
          <a:noFill/>
          <a:ln>
            <a:noFill/>
          </a:ln>
        </p:spPr>
      </p:pic>
      <p:pic>
        <p:nvPicPr>
          <p:cNvPr id="618" name="Google Shape;618;p67"/>
          <p:cNvPicPr preferRelativeResize="0"/>
          <p:nvPr/>
        </p:nvPicPr>
        <p:blipFill>
          <a:blip r:embed="rId4">
            <a:alphaModFix/>
          </a:blip>
          <a:stretch>
            <a:fillRect/>
          </a:stretch>
        </p:blipFill>
        <p:spPr>
          <a:xfrm>
            <a:off x="973475" y="4263875"/>
            <a:ext cx="637125" cy="637125"/>
          </a:xfrm>
          <a:prstGeom prst="rect">
            <a:avLst/>
          </a:prstGeom>
          <a:noFill/>
          <a:ln>
            <a:noFill/>
          </a:ln>
        </p:spPr>
      </p:pic>
      <p:pic>
        <p:nvPicPr>
          <p:cNvPr id="619" name="Google Shape;619;p67"/>
          <p:cNvPicPr preferRelativeResize="0"/>
          <p:nvPr/>
        </p:nvPicPr>
        <p:blipFill>
          <a:blip r:embed="rId4">
            <a:alphaModFix/>
          </a:blip>
          <a:stretch>
            <a:fillRect/>
          </a:stretch>
        </p:blipFill>
        <p:spPr>
          <a:xfrm>
            <a:off x="973475" y="2509075"/>
            <a:ext cx="637125" cy="63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68"/>
          <p:cNvSpPr txBox="1"/>
          <p:nvPr/>
        </p:nvSpPr>
        <p:spPr>
          <a:xfrm>
            <a:off x="0" y="0"/>
            <a:ext cx="9144000" cy="1062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4400">
                <a:latin typeface="Playfair Display"/>
                <a:ea typeface="Playfair Display"/>
                <a:cs typeface="Playfair Display"/>
                <a:sym typeface="Playfair Display"/>
              </a:rPr>
              <a:t>Tài liệu tham khảo</a:t>
            </a:r>
            <a:endParaRPr sz="4400">
              <a:latin typeface="Playfair Display"/>
              <a:ea typeface="Playfair Display"/>
              <a:cs typeface="Playfair Display"/>
              <a:sym typeface="Playfair Display"/>
            </a:endParaRPr>
          </a:p>
        </p:txBody>
      </p:sp>
      <p:sp>
        <p:nvSpPr>
          <p:cNvPr id="625" name="Google Shape;625;p68"/>
          <p:cNvSpPr txBox="1"/>
          <p:nvPr/>
        </p:nvSpPr>
        <p:spPr>
          <a:xfrm>
            <a:off x="0" y="1148800"/>
            <a:ext cx="9144000" cy="2832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[1] World Health Organization (WHO)- Estimated number of new cancer cases, 2023.</a:t>
            </a:r>
            <a:endParaRPr sz="125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t/>
            </a:r>
            <a:endParaRPr sz="100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[2] D. Forsyth and J.Ponce - Computer vision: a modern approach. Prentice Hall Professional Technical Reference, 2002.</a:t>
            </a:r>
            <a:endParaRPr sz="125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t/>
            </a:r>
            <a:endParaRPr sz="100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[3] Ian Goodfellow, Yoshua Bengio, Aaron Courville - Deep Learning (Adaptive Computation and Machine Learning series).</a:t>
            </a:r>
            <a:endParaRPr sz="125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t/>
            </a:r>
            <a:endParaRPr sz="100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[4] Institute of Electrical and Electronics Engineers - Proceedings of the IEEE, 1998.</a:t>
            </a:r>
            <a:endParaRPr sz="125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t/>
            </a:r>
            <a:endParaRPr sz="100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[5] Alex Krizhevsky, Ilya Sutskever and Geoffrey E. Hinton - ImageNet Classification with Deep Convolutional Neural Networks, 2012</a:t>
            </a:r>
            <a:endParaRPr sz="125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t/>
            </a:r>
            <a:endParaRPr sz="100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[6] Karen Simonyan and Andrew Zisserman - Very Deep Convolutional Networks for Large-Scale Image Recognition, 2015.</a:t>
            </a:r>
            <a:endParaRPr sz="125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t/>
            </a:r>
            <a:endParaRPr sz="1000">
              <a:solidFill>
                <a:srgbClr val="5D6879"/>
              </a:solidFill>
              <a:latin typeface="Playfair Display"/>
              <a:ea typeface="Playfair Display"/>
              <a:cs typeface="Playfair Display"/>
              <a:sym typeface="Playfair Display"/>
            </a:endParaRPr>
          </a:p>
          <a:p>
            <a:pPr indent="0" lvl="0" marL="0" rtl="0" algn="just">
              <a:lnSpc>
                <a:spcPct val="150000"/>
              </a:lnSpc>
              <a:spcBef>
                <a:spcPts val="0"/>
              </a:spcBef>
              <a:spcAft>
                <a:spcPts val="0"/>
              </a:spcAft>
              <a:buClr>
                <a:schemeClr val="dk1"/>
              </a:buClr>
              <a:buSzPts val="1100"/>
              <a:buFont typeface="Arial"/>
              <a:buNone/>
            </a:pPr>
            <a:r>
              <a:rPr lang="vi" sz="1250">
                <a:solidFill>
                  <a:srgbClr val="5D6879"/>
                </a:solidFill>
                <a:latin typeface="Playfair Display"/>
                <a:ea typeface="Playfair Display"/>
                <a:cs typeface="Playfair Display"/>
                <a:sym typeface="Playfair Display"/>
              </a:rPr>
              <a:t>[7] Kaiming He, Xiangyu Zhang, Shaoqing Ren and Jian Sun - Deep Residual Learning for Image Recognition. 2015.</a:t>
            </a:r>
            <a:endParaRPr sz="850">
              <a:solidFill>
                <a:srgbClr val="5D6879"/>
              </a:solidFill>
              <a:latin typeface="Playfair Display"/>
              <a:ea typeface="Playfair Display"/>
              <a:cs typeface="Playfair Display"/>
              <a:sym typeface="Playfair Display"/>
            </a:endParaRPr>
          </a:p>
          <a:p>
            <a:pPr indent="0" lvl="0" marL="457200" rtl="0" algn="just">
              <a:lnSpc>
                <a:spcPct val="150000"/>
              </a:lnSpc>
              <a:spcBef>
                <a:spcPts val="0"/>
              </a:spcBef>
              <a:spcAft>
                <a:spcPts val="0"/>
              </a:spcAft>
              <a:buNone/>
            </a:pPr>
            <a:r>
              <a:t/>
            </a:r>
            <a:endParaRPr sz="25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9"/>
          <p:cNvPicPr preferRelativeResize="0"/>
          <p:nvPr/>
        </p:nvPicPr>
        <p:blipFill rotWithShape="1">
          <a:blip r:embed="rId3">
            <a:alphaModFix/>
          </a:blip>
          <a:srcRect b="7823" l="0" r="0" t="7825"/>
          <a:stretch/>
        </p:blipFill>
        <p:spPr>
          <a:xfrm>
            <a:off x="0" y="0"/>
            <a:ext cx="9144000" cy="5143500"/>
          </a:xfrm>
          <a:prstGeom prst="rect">
            <a:avLst/>
          </a:prstGeom>
          <a:noFill/>
          <a:ln>
            <a:noFill/>
          </a:ln>
        </p:spPr>
      </p:pic>
      <p:grpSp>
        <p:nvGrpSpPr>
          <p:cNvPr id="631" name="Google Shape;631;p69"/>
          <p:cNvGrpSpPr/>
          <p:nvPr/>
        </p:nvGrpSpPr>
        <p:grpSpPr>
          <a:xfrm>
            <a:off x="1357675" y="913823"/>
            <a:ext cx="6579231" cy="3537950"/>
            <a:chOff x="0" y="-38100"/>
            <a:chExt cx="4274726" cy="2205567"/>
          </a:xfrm>
        </p:grpSpPr>
        <p:sp>
          <p:nvSpPr>
            <p:cNvPr id="632" name="Google Shape;632;p69"/>
            <p:cNvSpPr/>
            <p:nvPr/>
          </p:nvSpPr>
          <p:spPr>
            <a:xfrm>
              <a:off x="0" y="0"/>
              <a:ext cx="4274726" cy="2167467"/>
            </a:xfrm>
            <a:custGeom>
              <a:rect b="b" l="l" r="r" t="t"/>
              <a:pathLst>
                <a:path extrusionOk="0" h="2167467" w="4274726">
                  <a:moveTo>
                    <a:pt x="34511" y="0"/>
                  </a:moveTo>
                  <a:lnTo>
                    <a:pt x="4240215" y="0"/>
                  </a:lnTo>
                  <a:cubicBezTo>
                    <a:pt x="4249368" y="0"/>
                    <a:pt x="4258146" y="3636"/>
                    <a:pt x="4264618" y="10108"/>
                  </a:cubicBezTo>
                  <a:cubicBezTo>
                    <a:pt x="4271090" y="16580"/>
                    <a:pt x="4274726" y="25358"/>
                    <a:pt x="4274726" y="34511"/>
                  </a:cubicBezTo>
                  <a:lnTo>
                    <a:pt x="4274726" y="2132956"/>
                  </a:lnTo>
                  <a:cubicBezTo>
                    <a:pt x="4274726" y="2142109"/>
                    <a:pt x="4271090" y="2150887"/>
                    <a:pt x="4264618" y="2157359"/>
                  </a:cubicBezTo>
                  <a:cubicBezTo>
                    <a:pt x="4258146" y="2163831"/>
                    <a:pt x="4249368" y="2167467"/>
                    <a:pt x="4240215" y="2167467"/>
                  </a:cubicBezTo>
                  <a:lnTo>
                    <a:pt x="34511" y="2167467"/>
                  </a:lnTo>
                  <a:cubicBezTo>
                    <a:pt x="25358" y="2167467"/>
                    <a:pt x="16580" y="2163831"/>
                    <a:pt x="10108" y="2157359"/>
                  </a:cubicBezTo>
                  <a:cubicBezTo>
                    <a:pt x="3636" y="2150887"/>
                    <a:pt x="0" y="2142109"/>
                    <a:pt x="0" y="2132956"/>
                  </a:cubicBezTo>
                  <a:lnTo>
                    <a:pt x="0" y="34511"/>
                  </a:lnTo>
                  <a:cubicBezTo>
                    <a:pt x="0" y="25358"/>
                    <a:pt x="3636" y="16580"/>
                    <a:pt x="10108" y="10108"/>
                  </a:cubicBezTo>
                  <a:cubicBezTo>
                    <a:pt x="16580" y="3636"/>
                    <a:pt x="25358" y="0"/>
                    <a:pt x="34511" y="0"/>
                  </a:cubicBezTo>
                  <a:close/>
                </a:path>
              </a:pathLst>
            </a:custGeom>
            <a:solidFill>
              <a:srgbClr val="F3F6F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33" name="Google Shape;633;p69"/>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634" name="Google Shape;634;p69"/>
          <p:cNvSpPr txBox="1"/>
          <p:nvPr/>
        </p:nvSpPr>
        <p:spPr>
          <a:xfrm>
            <a:off x="1958175" y="1769725"/>
            <a:ext cx="5417700" cy="1449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500"/>
              <a:buFont typeface="Arial"/>
              <a:buNone/>
            </a:pPr>
            <a:r>
              <a:rPr lang="vi" sz="3600">
                <a:solidFill>
                  <a:srgbClr val="A64D79"/>
                </a:solidFill>
                <a:latin typeface="Playfair Display Black"/>
                <a:ea typeface="Playfair Display Black"/>
                <a:cs typeface="Playfair Display Black"/>
                <a:sym typeface="Playfair Display Black"/>
              </a:rPr>
              <a:t>Cảm ơn thầy và các bạn đã lắng nghe</a:t>
            </a:r>
            <a:r>
              <a:rPr b="0" i="0" lang="vi" sz="5100" u="none" cap="none" strike="noStrike">
                <a:solidFill>
                  <a:srgbClr val="A64D79"/>
                </a:solidFill>
                <a:latin typeface="Playfair Display Black"/>
                <a:ea typeface="Playfair Display Black"/>
                <a:cs typeface="Playfair Display Black"/>
                <a:sym typeface="Playfair Display Black"/>
              </a:rPr>
              <a:t>!</a:t>
            </a:r>
            <a:endParaRPr b="0" i="0" sz="1300" u="none" cap="none" strike="noStrike">
              <a:solidFill>
                <a:srgbClr val="A64D79"/>
              </a:solidFill>
              <a:latin typeface="Arial"/>
              <a:ea typeface="Arial"/>
              <a:cs typeface="Arial"/>
              <a:sym typeface="Arial"/>
            </a:endParaRPr>
          </a:p>
        </p:txBody>
      </p:sp>
      <p:grpSp>
        <p:nvGrpSpPr>
          <p:cNvPr id="635" name="Google Shape;635;p69"/>
          <p:cNvGrpSpPr/>
          <p:nvPr/>
        </p:nvGrpSpPr>
        <p:grpSpPr>
          <a:xfrm>
            <a:off x="4189114" y="3524764"/>
            <a:ext cx="203411" cy="204324"/>
            <a:chOff x="1813" y="0"/>
            <a:chExt cx="809173" cy="812800"/>
          </a:xfrm>
        </p:grpSpPr>
        <p:sp>
          <p:nvSpPr>
            <p:cNvPr id="636" name="Google Shape;636;p6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37" name="Google Shape;637;p69"/>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38" name="Google Shape;638;p69"/>
          <p:cNvGrpSpPr/>
          <p:nvPr/>
        </p:nvGrpSpPr>
        <p:grpSpPr>
          <a:xfrm>
            <a:off x="4470951" y="3524764"/>
            <a:ext cx="203411" cy="204324"/>
            <a:chOff x="1813" y="0"/>
            <a:chExt cx="809173" cy="812800"/>
          </a:xfrm>
        </p:grpSpPr>
        <p:sp>
          <p:nvSpPr>
            <p:cNvPr id="639" name="Google Shape;639;p6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0" name="Google Shape;640;p69"/>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41" name="Google Shape;641;p69"/>
          <p:cNvGrpSpPr/>
          <p:nvPr/>
        </p:nvGrpSpPr>
        <p:grpSpPr>
          <a:xfrm>
            <a:off x="4751475" y="3524764"/>
            <a:ext cx="203411" cy="204324"/>
            <a:chOff x="1813" y="0"/>
            <a:chExt cx="809173" cy="812800"/>
          </a:xfrm>
        </p:grpSpPr>
        <p:sp>
          <p:nvSpPr>
            <p:cNvPr id="642" name="Google Shape;642;p6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3" name="Google Shape;643;p69"/>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44" name="Google Shape;644;p69"/>
          <p:cNvGrpSpPr/>
          <p:nvPr/>
        </p:nvGrpSpPr>
        <p:grpSpPr>
          <a:xfrm>
            <a:off x="7624371" y="2836331"/>
            <a:ext cx="3039260" cy="3740627"/>
            <a:chOff x="0" y="0"/>
            <a:chExt cx="8104692" cy="9975005"/>
          </a:xfrm>
        </p:grpSpPr>
        <p:grpSp>
          <p:nvGrpSpPr>
            <p:cNvPr id="645" name="Google Shape;645;p69"/>
            <p:cNvGrpSpPr/>
            <p:nvPr/>
          </p:nvGrpSpPr>
          <p:grpSpPr>
            <a:xfrm>
              <a:off x="0" y="0"/>
              <a:ext cx="8104692" cy="9975005"/>
              <a:chOff x="0" y="0"/>
              <a:chExt cx="660400" cy="812800"/>
            </a:xfrm>
          </p:grpSpPr>
          <p:sp>
            <p:nvSpPr>
              <p:cNvPr id="646" name="Google Shape;646;p6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47" name="Google Shape;647;p69"/>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48" name="Google Shape;648;p69"/>
            <p:cNvGrpSpPr/>
            <p:nvPr/>
          </p:nvGrpSpPr>
          <p:grpSpPr>
            <a:xfrm>
              <a:off x="473486" y="582752"/>
              <a:ext cx="7157719" cy="8809501"/>
              <a:chOff x="0" y="0"/>
              <a:chExt cx="660400" cy="812800"/>
            </a:xfrm>
          </p:grpSpPr>
          <p:sp>
            <p:nvSpPr>
              <p:cNvPr id="649" name="Google Shape;649;p6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50" name="Google Shape;650;p69"/>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51" name="Google Shape;651;p69"/>
            <p:cNvGrpSpPr/>
            <p:nvPr/>
          </p:nvGrpSpPr>
          <p:grpSpPr>
            <a:xfrm>
              <a:off x="940916" y="1158050"/>
              <a:ext cx="6222860" cy="7658905"/>
              <a:chOff x="0" y="0"/>
              <a:chExt cx="660400" cy="812800"/>
            </a:xfrm>
          </p:grpSpPr>
          <p:sp>
            <p:nvSpPr>
              <p:cNvPr id="652" name="Google Shape;652;p6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53" name="Google Shape;653;p69"/>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grpSp>
        <p:nvGrpSpPr>
          <p:cNvPr id="654" name="Google Shape;654;p69"/>
          <p:cNvGrpSpPr/>
          <p:nvPr/>
        </p:nvGrpSpPr>
        <p:grpSpPr>
          <a:xfrm rot="10800000">
            <a:off x="-1174723" y="-1627998"/>
            <a:ext cx="3039260" cy="3740627"/>
            <a:chOff x="0" y="0"/>
            <a:chExt cx="8104692" cy="9975005"/>
          </a:xfrm>
        </p:grpSpPr>
        <p:grpSp>
          <p:nvGrpSpPr>
            <p:cNvPr id="655" name="Google Shape;655;p69"/>
            <p:cNvGrpSpPr/>
            <p:nvPr/>
          </p:nvGrpSpPr>
          <p:grpSpPr>
            <a:xfrm>
              <a:off x="0" y="0"/>
              <a:ext cx="8104692" cy="9975005"/>
              <a:chOff x="0" y="0"/>
              <a:chExt cx="660400" cy="812800"/>
            </a:xfrm>
          </p:grpSpPr>
          <p:sp>
            <p:nvSpPr>
              <p:cNvPr id="656" name="Google Shape;656;p6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57" name="Google Shape;657;p69"/>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58" name="Google Shape;658;p69"/>
            <p:cNvGrpSpPr/>
            <p:nvPr/>
          </p:nvGrpSpPr>
          <p:grpSpPr>
            <a:xfrm>
              <a:off x="473486" y="582752"/>
              <a:ext cx="7157719" cy="8809501"/>
              <a:chOff x="0" y="0"/>
              <a:chExt cx="660400" cy="812800"/>
            </a:xfrm>
          </p:grpSpPr>
          <p:sp>
            <p:nvSpPr>
              <p:cNvPr id="659" name="Google Shape;659;p6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60" name="Google Shape;660;p69"/>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661" name="Google Shape;661;p69"/>
            <p:cNvGrpSpPr/>
            <p:nvPr/>
          </p:nvGrpSpPr>
          <p:grpSpPr>
            <a:xfrm>
              <a:off x="940916" y="1158050"/>
              <a:ext cx="6222860" cy="7658905"/>
              <a:chOff x="0" y="0"/>
              <a:chExt cx="660400" cy="812800"/>
            </a:xfrm>
          </p:grpSpPr>
          <p:sp>
            <p:nvSpPr>
              <p:cNvPr id="662" name="Google Shape;662;p6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63" name="Google Shape;663;p69"/>
              <p:cNvSpPr txBox="1"/>
              <p:nvPr/>
            </p:nvSpPr>
            <p:spPr>
              <a:xfrm>
                <a:off x="0" y="69850"/>
                <a:ext cx="660400" cy="74295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p:nvPr/>
        </p:nvSpPr>
        <p:spPr>
          <a:xfrm>
            <a:off x="198875" y="1699875"/>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0" name="Google Shape;230;p29"/>
          <p:cNvSpPr txBox="1"/>
          <p:nvPr/>
        </p:nvSpPr>
        <p:spPr>
          <a:xfrm>
            <a:off x="719725" y="1231125"/>
            <a:ext cx="4056300" cy="21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2000">
                <a:latin typeface="Calibri"/>
                <a:ea typeface="Calibri"/>
                <a:cs typeface="Calibri"/>
                <a:sym typeface="Calibri"/>
              </a:rPr>
              <a:t>Được lấy từ dataset FER-2013. Đường dẫn tới dataset trên kaggle:</a:t>
            </a:r>
            <a:endParaRPr sz="2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vi" sz="2000">
                <a:latin typeface="Calibri"/>
                <a:ea typeface="Calibri"/>
                <a:cs typeface="Calibri"/>
                <a:sym typeface="Calibri"/>
              </a:rPr>
              <a:t>https://www.kaggle.com/datasets/msambare/fer2013</a:t>
            </a:r>
            <a:br>
              <a:rPr lang="vi" sz="2000">
                <a:latin typeface="Calibri"/>
                <a:ea typeface="Calibri"/>
                <a:cs typeface="Calibri"/>
                <a:sym typeface="Calibri"/>
              </a:rPr>
            </a:br>
            <a:r>
              <a:rPr lang="vi" sz="2000">
                <a:latin typeface="Calibri"/>
                <a:ea typeface="Calibri"/>
                <a:cs typeface="Calibri"/>
                <a:sym typeface="Calibri"/>
              </a:rPr>
              <a:t>Tác giả: MANAS SAMBARE,</a:t>
            </a:r>
            <a:endParaRPr sz="2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latin typeface="Calibri"/>
              <a:ea typeface="Calibri"/>
              <a:cs typeface="Calibri"/>
              <a:sym typeface="Calibri"/>
            </a:endParaRPr>
          </a:p>
        </p:txBody>
      </p:sp>
      <p:sp>
        <p:nvSpPr>
          <p:cNvPr id="231" name="Google Shape;231;p29"/>
          <p:cNvSpPr/>
          <p:nvPr/>
        </p:nvSpPr>
        <p:spPr>
          <a:xfrm>
            <a:off x="198875" y="4250875"/>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2" name="Google Shape;232;p29"/>
          <p:cNvSpPr txBox="1"/>
          <p:nvPr/>
        </p:nvSpPr>
        <p:spPr>
          <a:xfrm>
            <a:off x="719725" y="4017725"/>
            <a:ext cx="3722100" cy="11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000">
                <a:latin typeface="Calibri"/>
                <a:ea typeface="Calibri"/>
                <a:cs typeface="Calibri"/>
                <a:sym typeface="Calibri"/>
              </a:rPr>
              <a:t>Bao gồm 7 nhóm cảm xúc: Angry, Disgust, Fear, Happy, Neutral, Sad, Surprise</a:t>
            </a:r>
            <a:endParaRPr sz="2000">
              <a:latin typeface="Calibri"/>
              <a:ea typeface="Calibri"/>
              <a:cs typeface="Calibri"/>
              <a:sym typeface="Calibri"/>
            </a:endParaRPr>
          </a:p>
        </p:txBody>
      </p:sp>
      <p:sp>
        <p:nvSpPr>
          <p:cNvPr id="233" name="Google Shape;233;p29"/>
          <p:cNvSpPr txBox="1"/>
          <p:nvPr/>
        </p:nvSpPr>
        <p:spPr>
          <a:xfrm>
            <a:off x="78125" y="221375"/>
            <a:ext cx="3000000" cy="877200"/>
          </a:xfrm>
          <a:prstGeom prst="rect">
            <a:avLst/>
          </a:prstGeom>
          <a:noFill/>
          <a:ln>
            <a:noFill/>
          </a:ln>
        </p:spPr>
        <p:txBody>
          <a:bodyPr anchorCtr="0" anchor="t" bIns="91425" lIns="91425" spcFirstLastPara="1" rIns="91425" wrap="square" tIns="91425">
            <a:spAutoFit/>
          </a:bodyPr>
          <a:lstStyle/>
          <a:p>
            <a:pPr indent="0" lvl="0" marL="0" rtl="0" algn="r">
              <a:lnSpc>
                <a:spcPct val="120000"/>
              </a:lnSpc>
              <a:spcBef>
                <a:spcPts val="0"/>
              </a:spcBef>
              <a:spcAft>
                <a:spcPts val="0"/>
              </a:spcAft>
              <a:buNone/>
            </a:pPr>
            <a:r>
              <a:rPr lang="vi" sz="4500">
                <a:solidFill>
                  <a:srgbClr val="0B1320"/>
                </a:solidFill>
                <a:latin typeface="Playfair Display Black"/>
                <a:ea typeface="Playfair Display Black"/>
                <a:cs typeface="Playfair Display Black"/>
                <a:sym typeface="Playfair Display Black"/>
              </a:rPr>
              <a:t>Dataset</a:t>
            </a:r>
            <a:endParaRPr/>
          </a:p>
        </p:txBody>
      </p:sp>
      <p:pic>
        <p:nvPicPr>
          <p:cNvPr id="234" name="Google Shape;234;p29"/>
          <p:cNvPicPr preferRelativeResize="0"/>
          <p:nvPr/>
        </p:nvPicPr>
        <p:blipFill>
          <a:blip r:embed="rId3">
            <a:alphaModFix/>
          </a:blip>
          <a:stretch>
            <a:fillRect/>
          </a:stretch>
        </p:blipFill>
        <p:spPr>
          <a:xfrm>
            <a:off x="4894675" y="1921275"/>
            <a:ext cx="4185824" cy="1925300"/>
          </a:xfrm>
          <a:prstGeom prst="rect">
            <a:avLst/>
          </a:prstGeom>
          <a:noFill/>
          <a:ln>
            <a:noFill/>
          </a:ln>
        </p:spPr>
      </p:pic>
      <p:sp>
        <p:nvSpPr>
          <p:cNvPr id="235" name="Google Shape;235;p29"/>
          <p:cNvSpPr/>
          <p:nvPr/>
        </p:nvSpPr>
        <p:spPr>
          <a:xfrm>
            <a:off x="198875" y="3285675"/>
            <a:ext cx="338700" cy="22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 name="Google Shape;236;p29"/>
          <p:cNvSpPr txBox="1"/>
          <p:nvPr/>
        </p:nvSpPr>
        <p:spPr>
          <a:xfrm>
            <a:off x="624850" y="2930775"/>
            <a:ext cx="7533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000">
                <a:solidFill>
                  <a:schemeClr val="dk1"/>
                </a:solidFill>
                <a:latin typeface="Calibri"/>
                <a:ea typeface="Calibri"/>
                <a:cs typeface="Calibri"/>
                <a:sym typeface="Calibri"/>
              </a:rPr>
              <a:t>Dataset được chia thành 2 tập:</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vi" sz="2000">
                <a:solidFill>
                  <a:schemeClr val="dk1"/>
                </a:solidFill>
                <a:latin typeface="Calibri"/>
                <a:ea typeface="Calibri"/>
                <a:cs typeface="Calibri"/>
                <a:sym typeface="Calibri"/>
              </a:rPr>
              <a:t>Train(28709 ảnh) và Test(7178 ảnh)</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nvSpPr>
        <p:spPr>
          <a:xfrm>
            <a:off x="3116075" y="36225"/>
            <a:ext cx="2997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   Angry</a:t>
            </a:r>
            <a:endParaRPr sz="4000">
              <a:solidFill>
                <a:schemeClr val="dk1"/>
              </a:solidFill>
              <a:latin typeface="Calibri"/>
              <a:ea typeface="Calibri"/>
              <a:cs typeface="Calibri"/>
              <a:sym typeface="Calibri"/>
            </a:endParaRPr>
          </a:p>
        </p:txBody>
      </p:sp>
      <p:pic>
        <p:nvPicPr>
          <p:cNvPr id="242" name="Google Shape;242;p30"/>
          <p:cNvPicPr preferRelativeResize="0"/>
          <p:nvPr/>
        </p:nvPicPr>
        <p:blipFill>
          <a:blip r:embed="rId3">
            <a:alphaModFix/>
          </a:blip>
          <a:stretch>
            <a:fillRect/>
          </a:stretch>
        </p:blipFill>
        <p:spPr>
          <a:xfrm>
            <a:off x="152400" y="952800"/>
            <a:ext cx="8839200" cy="30004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nvSpPr>
        <p:spPr>
          <a:xfrm>
            <a:off x="3072000" y="0"/>
            <a:ext cx="4385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Disgust</a:t>
            </a:r>
            <a:endParaRPr sz="4000">
              <a:solidFill>
                <a:schemeClr val="dk1"/>
              </a:solidFill>
              <a:latin typeface="Calibri"/>
              <a:ea typeface="Calibri"/>
              <a:cs typeface="Calibri"/>
              <a:sym typeface="Calibri"/>
            </a:endParaRPr>
          </a:p>
        </p:txBody>
      </p:sp>
      <p:pic>
        <p:nvPicPr>
          <p:cNvPr id="248" name="Google Shape;248;p31"/>
          <p:cNvPicPr preferRelativeResize="0"/>
          <p:nvPr/>
        </p:nvPicPr>
        <p:blipFill>
          <a:blip r:embed="rId3">
            <a:alphaModFix/>
          </a:blip>
          <a:stretch>
            <a:fillRect/>
          </a:stretch>
        </p:blipFill>
        <p:spPr>
          <a:xfrm>
            <a:off x="152400" y="952800"/>
            <a:ext cx="8239125" cy="357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nvSpPr>
        <p:spPr>
          <a:xfrm>
            <a:off x="3634750" y="0"/>
            <a:ext cx="363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Fear</a:t>
            </a:r>
            <a:endParaRPr sz="4000">
              <a:solidFill>
                <a:schemeClr val="dk1"/>
              </a:solidFill>
              <a:latin typeface="Calibri"/>
              <a:ea typeface="Calibri"/>
              <a:cs typeface="Calibri"/>
              <a:sym typeface="Calibri"/>
            </a:endParaRPr>
          </a:p>
        </p:txBody>
      </p:sp>
      <p:pic>
        <p:nvPicPr>
          <p:cNvPr id="254" name="Google Shape;254;p32"/>
          <p:cNvPicPr preferRelativeResize="0"/>
          <p:nvPr/>
        </p:nvPicPr>
        <p:blipFill>
          <a:blip r:embed="rId3">
            <a:alphaModFix/>
          </a:blip>
          <a:stretch>
            <a:fillRect/>
          </a:stretch>
        </p:blipFill>
        <p:spPr>
          <a:xfrm>
            <a:off x="165100" y="1117900"/>
            <a:ext cx="8296275" cy="2786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nvSpPr>
        <p:spPr>
          <a:xfrm>
            <a:off x="3634750" y="0"/>
            <a:ext cx="363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4000">
                <a:solidFill>
                  <a:schemeClr val="dk1"/>
                </a:solidFill>
                <a:latin typeface="Calibri"/>
                <a:ea typeface="Calibri"/>
                <a:cs typeface="Calibri"/>
                <a:sym typeface="Calibri"/>
              </a:rPr>
              <a:t>Happy </a:t>
            </a:r>
            <a:endParaRPr sz="4000">
              <a:solidFill>
                <a:schemeClr val="dk1"/>
              </a:solidFill>
              <a:latin typeface="Calibri"/>
              <a:ea typeface="Calibri"/>
              <a:cs typeface="Calibri"/>
              <a:sym typeface="Calibri"/>
            </a:endParaRPr>
          </a:p>
        </p:txBody>
      </p:sp>
      <p:pic>
        <p:nvPicPr>
          <p:cNvPr id="260" name="Google Shape;260;p33"/>
          <p:cNvPicPr preferRelativeResize="0"/>
          <p:nvPr/>
        </p:nvPicPr>
        <p:blipFill>
          <a:blip r:embed="rId3">
            <a:alphaModFix/>
          </a:blip>
          <a:stretch>
            <a:fillRect/>
          </a:stretch>
        </p:blipFill>
        <p:spPr>
          <a:xfrm>
            <a:off x="152400" y="952800"/>
            <a:ext cx="8353425" cy="363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